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9" r:id="rId2"/>
    <p:sldId id="306" r:id="rId3"/>
    <p:sldId id="318" r:id="rId4"/>
    <p:sldId id="325" r:id="rId5"/>
    <p:sldId id="313" r:id="rId6"/>
    <p:sldId id="322" r:id="rId7"/>
    <p:sldId id="326" r:id="rId8"/>
    <p:sldId id="327" r:id="rId9"/>
    <p:sldId id="323" r:id="rId10"/>
    <p:sldId id="328" r:id="rId11"/>
    <p:sldId id="321" r:id="rId12"/>
    <p:sldId id="309" r:id="rId13"/>
    <p:sldId id="310" r:id="rId14"/>
    <p:sldId id="307" r:id="rId15"/>
    <p:sldId id="330" r:id="rId16"/>
  </p:sldIdLst>
  <p:sldSz cx="9144000" cy="5143500" type="screen16x9"/>
  <p:notesSz cx="6858000" cy="9144000"/>
  <p:defaultTextStyle>
    <a:lvl1pPr algn="ctr" defTabSz="219069">
      <a:defRPr sz="1900">
        <a:latin typeface="+mn-lt"/>
        <a:ea typeface="+mn-ea"/>
        <a:cs typeface="+mn-cs"/>
        <a:sym typeface="Helvetica Light"/>
      </a:defRPr>
    </a:lvl1pPr>
    <a:lvl2pPr indent="85723" algn="ctr" defTabSz="219069">
      <a:defRPr sz="1900">
        <a:latin typeface="+mn-lt"/>
        <a:ea typeface="+mn-ea"/>
        <a:cs typeface="+mn-cs"/>
        <a:sym typeface="Helvetica Light"/>
      </a:defRPr>
    </a:lvl2pPr>
    <a:lvl3pPr indent="171446" algn="ctr" defTabSz="219069">
      <a:defRPr sz="1900">
        <a:latin typeface="+mn-lt"/>
        <a:ea typeface="+mn-ea"/>
        <a:cs typeface="+mn-cs"/>
        <a:sym typeface="Helvetica Light"/>
      </a:defRPr>
    </a:lvl3pPr>
    <a:lvl4pPr indent="257169" algn="ctr" defTabSz="219069">
      <a:defRPr sz="1900">
        <a:latin typeface="+mn-lt"/>
        <a:ea typeface="+mn-ea"/>
        <a:cs typeface="+mn-cs"/>
        <a:sym typeface="Helvetica Light"/>
      </a:defRPr>
    </a:lvl4pPr>
    <a:lvl5pPr indent="342891" algn="ctr" defTabSz="219069">
      <a:defRPr sz="1900">
        <a:latin typeface="+mn-lt"/>
        <a:ea typeface="+mn-ea"/>
        <a:cs typeface="+mn-cs"/>
        <a:sym typeface="Helvetica Light"/>
      </a:defRPr>
    </a:lvl5pPr>
    <a:lvl6pPr indent="428614" algn="ctr" defTabSz="219069">
      <a:defRPr sz="1900">
        <a:latin typeface="+mn-lt"/>
        <a:ea typeface="+mn-ea"/>
        <a:cs typeface="+mn-cs"/>
        <a:sym typeface="Helvetica Light"/>
      </a:defRPr>
    </a:lvl6pPr>
    <a:lvl7pPr indent="514337" algn="ctr" defTabSz="219069">
      <a:defRPr sz="1900">
        <a:latin typeface="+mn-lt"/>
        <a:ea typeface="+mn-ea"/>
        <a:cs typeface="+mn-cs"/>
        <a:sym typeface="Helvetica Light"/>
      </a:defRPr>
    </a:lvl7pPr>
    <a:lvl8pPr indent="600060" algn="ctr" defTabSz="219069">
      <a:defRPr sz="1900">
        <a:latin typeface="+mn-lt"/>
        <a:ea typeface="+mn-ea"/>
        <a:cs typeface="+mn-cs"/>
        <a:sym typeface="Helvetica Light"/>
      </a:defRPr>
    </a:lvl8pPr>
    <a:lvl9pPr indent="685783" algn="ctr" defTabSz="219069">
      <a:defRPr sz="19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8FA"/>
    <a:srgbClr val="246699"/>
    <a:srgbClr val="DFDF00"/>
    <a:srgbClr val="2B82C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9764" autoAdjust="0"/>
  </p:normalViewPr>
  <p:slideViewPr>
    <p:cSldViewPr snapToObjects="1">
      <p:cViewPr varScale="1">
        <p:scale>
          <a:sx n="97" d="100"/>
          <a:sy n="97" d="100"/>
        </p:scale>
        <p:origin x="-800" y="-576"/>
      </p:cViewPr>
      <p:guideLst>
        <p:guide orient="horz" pos="585"/>
        <p:guide pos="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5AD3-8ED6-1A47-9325-91E6109EB99F}" type="datetimeFigureOut">
              <a:t>6/20/16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A1188-887E-4D49-8763-1614E8CAE9C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2168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15676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1pPr>
    <a:lvl2pPr indent="85723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2pPr>
    <a:lvl3pPr indent="171446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3pPr>
    <a:lvl4pPr indent="257169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4pPr>
    <a:lvl5pPr indent="342891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5pPr>
    <a:lvl6pPr indent="428614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6pPr>
    <a:lvl7pPr indent="514337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7pPr>
    <a:lvl8pPr indent="600060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8pPr>
    <a:lvl9pPr indent="685783" defTabSz="171446">
      <a:lnSpc>
        <a:spcPct val="125000"/>
      </a:lnSpc>
      <a:defRPr sz="12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Optimize for application lifecycle in Cloud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Micro-service architecture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Orchestrate container and cloud services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Secure and controlled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DevOps by design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254ED18-723D-424E-A24A-0072A9A76B3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3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Optimize for application lifecycle in Cloud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Micro-service architecture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Orchestrate container and cloud services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Secure and controlled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rPr lang="en-US" altLang="zh-CN" sz="1200" dirty="0" smtClean="0">
                <a:solidFill>
                  <a:srgbClr val="000000"/>
                </a:solidFill>
              </a:rPr>
              <a:t>DevOps by design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254ED18-723D-424E-A24A-0072A9A76B3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3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Lifecycle: DB </a:t>
            </a:r>
            <a:r>
              <a:rPr lang="en-US" dirty="0" err="1" smtClean="0"/>
              <a:t>Init</a:t>
            </a:r>
            <a:r>
              <a:rPr lang="en-US" dirty="0" smtClean="0"/>
              <a:t>, DB upgrade, 幂等</a:t>
            </a:r>
          </a:p>
          <a:p>
            <a:r>
              <a:rPr lang="en-US" dirty="0" smtClean="0"/>
              <a:t>Container Lifecycle</a:t>
            </a:r>
          </a:p>
          <a:p>
            <a:r>
              <a:rPr lang="en-US" dirty="0" smtClean="0"/>
              <a:t>Service Healthy</a:t>
            </a:r>
            <a:r>
              <a:rPr lang="en-US" baseline="0" dirty="0" smtClean="0"/>
              <a:t> Check: Service Ready, Service Update</a:t>
            </a:r>
          </a:p>
          <a:p>
            <a:r>
              <a:rPr lang="en-US" altLang="zh-CN" baseline="0" dirty="0" smtClean="0"/>
              <a:t>AG Container:</a:t>
            </a:r>
            <a:endParaRPr lang="en-US" baseline="0" dirty="0" smtClean="0"/>
          </a:p>
          <a:p>
            <a:r>
              <a:rPr lang="en-US" dirty="0" smtClean="0"/>
              <a:t>Standard for delivery</a:t>
            </a:r>
            <a:r>
              <a:rPr lang="en-US" baseline="0" dirty="0" smtClean="0"/>
              <a:t> and running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Placement: SSD, Affinity, </a:t>
            </a:r>
          </a:p>
          <a:p>
            <a:r>
              <a:rPr lang="en-US" baseline="0" dirty="0" smtClean="0"/>
              <a:t>Failover: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Common Infrastructure Service: DNS, NTP, Yum， Clone</a:t>
            </a:r>
          </a:p>
          <a:p>
            <a:r>
              <a:rPr lang="en-US" baseline="0" dirty="0" smtClean="0"/>
              <a:t>Admin </a:t>
            </a:r>
            <a:r>
              <a:rPr lang="en-US" baseline="0" dirty="0" err="1" smtClean="0"/>
              <a:t>Gatway</a:t>
            </a:r>
            <a:endParaRPr lang="en-US" baseline="0" dirty="0" smtClean="0"/>
          </a:p>
          <a:p>
            <a:r>
              <a:rPr lang="en-US" baseline="0" dirty="0" smtClean="0"/>
              <a:t>SLB, RDS, </a:t>
            </a:r>
            <a:r>
              <a:rPr lang="en-US" altLang="zh-CN" baseline="0" dirty="0" smtClean="0"/>
              <a:t>Monitoring, </a:t>
            </a:r>
            <a:r>
              <a:rPr lang="en-US" baseline="0" dirty="0" smtClean="0"/>
              <a:t>Storage, ECS, </a:t>
            </a:r>
            <a:r>
              <a:rPr lang="en-US" baseline="0" dirty="0" err="1" smtClean="0"/>
              <a:t>BigData</a:t>
            </a:r>
            <a:endParaRPr lang="en-US" baseline="0" dirty="0" smtClean="0"/>
          </a:p>
          <a:p>
            <a:r>
              <a:rPr lang="en-US" baseline="0" dirty="0" smtClean="0"/>
              <a:t>OSPF 10G Switch</a:t>
            </a:r>
          </a:p>
          <a:p>
            <a:endParaRPr lang="en-US" dirty="0" smtClean="0"/>
          </a:p>
          <a:p>
            <a:r>
              <a:rPr lang="en-US" dirty="0" smtClean="0"/>
              <a:t>100+ Services, 700+</a:t>
            </a:r>
            <a:r>
              <a:rPr lang="en-US" baseline="0" dirty="0" smtClean="0"/>
              <a:t> Containers, 100 DB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259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标题文本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  <a:ea typeface="Microsoft YaHei" charset="0"/>
                <a:cs typeface="Microsoft YaHei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Microsoft YaHei" charset="0"/>
                <a:cs typeface="Microsoft YaHei" charset="0"/>
              </a:defRPr>
            </a:lvl1pPr>
            <a:lvl2pPr>
              <a:defRPr>
                <a:latin typeface="+mn-lt"/>
                <a:ea typeface="Microsoft YaHei" charset="0"/>
                <a:cs typeface="Microsoft YaHei" charset="0"/>
              </a:defRPr>
            </a:lvl2pPr>
            <a:lvl3pPr>
              <a:defRPr>
                <a:latin typeface="+mn-lt"/>
                <a:ea typeface="Microsoft YaHei" charset="0"/>
                <a:cs typeface="Microsoft YaHei" charset="0"/>
              </a:defRPr>
            </a:lvl3pPr>
            <a:lvl4pPr>
              <a:defRPr>
                <a:latin typeface="+mn-lt"/>
                <a:ea typeface="Microsoft YaHei" charset="0"/>
                <a:cs typeface="Microsoft YaHei" charset="0"/>
              </a:defRPr>
            </a:lvl4pPr>
            <a:lvl5pPr>
              <a:defRPr>
                <a:latin typeface="+mn-lt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124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975" y="236166"/>
            <a:ext cx="8122551" cy="471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标题文本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809858" y="4891259"/>
            <a:ext cx="185443" cy="191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>
              <a:defRPr sz="900">
                <a:solidFill>
                  <a:srgbClr val="A6AAA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logo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180" y="354845"/>
            <a:ext cx="747425" cy="23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片 6"/>
          <p:cNvPicPr preferRelativeResize="0"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9575" y="302841"/>
            <a:ext cx="47250" cy="373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xmlns:p14="http://schemas.microsoft.com/office/powerpoint/2010/main" spd="med"/>
  <p:hf sldNum="0" hdr="0" ftr="0" dt="0"/>
  <p:txStyles>
    <p:titleStyle>
      <a:lvl1pPr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1pPr>
      <a:lvl2pPr indent="85723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2pPr>
      <a:lvl3pPr indent="171446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3pPr>
      <a:lvl4pPr indent="257169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4pPr>
      <a:lvl5pPr indent="342891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5pPr>
      <a:lvl6pPr indent="428614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6pPr>
      <a:lvl7pPr indent="514337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7pPr>
      <a:lvl8pPr indent="600060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8pPr>
      <a:lvl9pPr indent="685783" defTabSz="219069">
        <a:defRPr sz="2400">
          <a:solidFill>
            <a:srgbClr val="53585F"/>
          </a:solidFill>
          <a:latin typeface="Microsoft YaHei"/>
          <a:ea typeface="Microsoft YaHei"/>
          <a:cs typeface="Microsoft YaHei"/>
          <a:sym typeface="Microsoft YaHei"/>
        </a:defRPr>
      </a:lvl9pPr>
    </p:titleStyle>
    <p:bodyStyle>
      <a:lvl1pPr marL="231504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1pPr>
      <a:lvl2pPr marL="398188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2pPr>
      <a:lvl3pPr marL="564871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3pPr>
      <a:lvl4pPr marL="731555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4pPr>
      <a:lvl5pPr marL="898238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5pPr>
      <a:lvl6pPr marL="1064921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6pPr>
      <a:lvl7pPr marL="1231604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7pPr>
      <a:lvl8pPr marL="1398288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8pPr>
      <a:lvl9pPr marL="1564971" indent="-231504" defTabSz="219069">
        <a:spcBef>
          <a:spcPts val="1575"/>
        </a:spcBef>
        <a:buSzPct val="75000"/>
        <a:buChar char="•"/>
        <a:defRPr sz="1900">
          <a:latin typeface="+mn-lt"/>
          <a:ea typeface="+mn-ea"/>
          <a:cs typeface="+mn-cs"/>
          <a:sym typeface="Helvetica Light"/>
        </a:defRPr>
      </a:lvl9pPr>
    </p:bodyStyle>
    <p:otherStyle>
      <a:lvl1pPr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85723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71446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57169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42891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28614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14337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00060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85783" algn="ctr" defTabSz="219069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-Fra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1765300"/>
            <a:ext cx="420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Docker Practice in Alibaba Cloud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665" y="2283718"/>
            <a:ext cx="3148061" cy="74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Yi Li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1454" y="3394364"/>
            <a:ext cx="34375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Alibaba Cloud Architect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26" y="-943054"/>
            <a:ext cx="578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99FF"/>
                </a:solidFill>
                <a:latin typeface="Arial"/>
                <a:cs typeface="Arial"/>
              </a:rPr>
              <a:t>(NOTE: PASTE IN PORTRAIT AND SEND BEHIND FOREGROUND GRAPHIC FOR CROP)</a:t>
            </a:r>
            <a:endParaRPr lang="en-US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pic>
        <p:nvPicPr>
          <p:cNvPr id="12" name="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00560"/>
            <a:ext cx="998708" cy="335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yil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4227934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003232" cy="47906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Aliyun Container </a:t>
            </a:r>
            <a:r>
              <a:rPr lang="en-US" altLang="zh-CN" sz="2400" dirty="0"/>
              <a:t>Service</a:t>
            </a:r>
            <a:endParaRPr 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1148608" y="735875"/>
            <a:ext cx="6720158" cy="548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284371" y="831412"/>
            <a:ext cx="1841697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Application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68768" y="734736"/>
            <a:ext cx="998811" cy="3999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21477" y="158178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Monitoring</a:t>
            </a:r>
          </a:p>
        </p:txBody>
      </p:sp>
      <p:sp>
        <p:nvSpPr>
          <p:cNvPr id="30" name="矩形 29"/>
          <p:cNvSpPr/>
          <p:nvPr/>
        </p:nvSpPr>
        <p:spPr>
          <a:xfrm>
            <a:off x="8021478" y="878602"/>
            <a:ext cx="765443" cy="556748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Logging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3280792" y="831412"/>
            <a:ext cx="1885063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altLang="zh-CN" sz="1000" dirty="0">
                <a:latin typeface="+mn-ea"/>
                <a:cs typeface="华文细黑"/>
              </a:rPr>
              <a:t>Application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308029" y="867701"/>
            <a:ext cx="24365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App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067404" y="4455267"/>
            <a:ext cx="7057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华文细黑"/>
              </a:rPr>
              <a:t>Governance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1120" y="2238547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Access Control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5318255" y="831412"/>
            <a:ext cx="1767824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altLang="zh-CN" sz="1000" dirty="0">
                <a:latin typeface="+mn-ea"/>
                <a:cs typeface="华文细黑"/>
              </a:rPr>
              <a:t>Application</a:t>
            </a:r>
          </a:p>
        </p:txBody>
      </p:sp>
      <p:cxnSp>
        <p:nvCxnSpPr>
          <p:cNvPr id="56" name="直线连接符 55"/>
          <p:cNvCxnSpPr/>
          <p:nvPr/>
        </p:nvCxnSpPr>
        <p:spPr>
          <a:xfrm flipH="1">
            <a:off x="4117542" y="3020529"/>
            <a:ext cx="8699" cy="5676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141392" y="1284323"/>
            <a:ext cx="6720159" cy="60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84370" y="1399016"/>
            <a:ext cx="5801709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latin typeface="+mn-ea"/>
                <a:cs typeface="华文细黑"/>
              </a:rPr>
              <a:t>Load balancing, Routing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42896" y="2830160"/>
            <a:ext cx="2564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华文细黑"/>
              </a:rPr>
              <a:t>路由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41392" y="1887975"/>
            <a:ext cx="6720159" cy="5676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284369" y="1956731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Service Registration, Discovery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80789" y="1956730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Auto Scaling</a:t>
            </a:r>
            <a:endParaRPr lang="en-US" altLang="zh-CN" sz="1000" dirty="0">
              <a:latin typeface="+mn-ea"/>
              <a:cs typeface="华文细黑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285548" y="1956730"/>
            <a:ext cx="1800531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atin typeface="+mn-ea"/>
                <a:cs typeface="华文细黑"/>
              </a:rPr>
              <a:t>Rolling update, A/B test, Canary </a:t>
            </a:r>
            <a:r>
              <a:rPr lang="is-IS" sz="900" dirty="0" smtClean="0">
                <a:latin typeface="+mn-ea"/>
                <a:cs typeface="华文细黑"/>
              </a:rPr>
              <a:t>…</a:t>
            </a:r>
            <a:endParaRPr lang="en-US" sz="900" dirty="0" smtClean="0">
              <a:latin typeface="+mn-ea"/>
              <a:cs typeface="华文细黑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21552" y="2058322"/>
            <a:ext cx="42754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Service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1392" y="2455578"/>
            <a:ext cx="6720158" cy="567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84371" y="2553567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Container Orchestration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081" y="2634820"/>
            <a:ext cx="7754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微软雅黑"/>
              </a:rPr>
              <a:t>Orchestration</a:t>
            </a:r>
            <a:endParaRPr lang="en-US" altLang="zh-CN" sz="1000" dirty="0">
              <a:latin typeface="+mn-ea"/>
              <a:cs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80791" y="2553566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Scheduling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85550" y="2553566"/>
            <a:ext cx="1800531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Cluster Management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1391" y="3023182"/>
            <a:ext cx="6720158" cy="1141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70305" y="3090763"/>
            <a:ext cx="2815772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Docker Engine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10640" y="3465022"/>
            <a:ext cx="89138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微软雅黑"/>
              </a:rPr>
              <a:t>Container</a:t>
            </a:r>
          </a:p>
        </p:txBody>
      </p:sp>
      <p:sp>
        <p:nvSpPr>
          <p:cNvPr id="17" name="罐形 16"/>
          <p:cNvSpPr/>
          <p:nvPr/>
        </p:nvSpPr>
        <p:spPr>
          <a:xfrm>
            <a:off x="1623599" y="3107942"/>
            <a:ext cx="1435206" cy="464161"/>
          </a:xfrm>
          <a:prstGeom prst="can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latin typeface="+mn-ea"/>
                <a:cs typeface="华文细黑"/>
              </a:rPr>
              <a:t>Docker Image</a:t>
            </a:r>
          </a:p>
          <a:p>
            <a:pPr algn="ctr"/>
            <a:r>
              <a:rPr lang="en-US" sz="1000" dirty="0" smtClean="0">
                <a:latin typeface="+mn-ea"/>
                <a:cs typeface="华文细黑"/>
              </a:rPr>
              <a:t>Compose template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039479" y="3173366"/>
            <a:ext cx="89138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华文细黑"/>
              </a:rPr>
              <a:t>Repository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84371" y="3660834"/>
            <a:ext cx="2815774" cy="443604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Storage</a:t>
            </a:r>
          </a:p>
          <a:p>
            <a:pPr algn="ctr"/>
            <a:r>
              <a:rPr lang="en-US" sz="900" dirty="0" smtClean="0">
                <a:latin typeface="+mn-ea"/>
                <a:cs typeface="华文细黑"/>
              </a:rPr>
              <a:t>Block Storage, Network FS, Object Storage 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270305" y="3660835"/>
            <a:ext cx="2815774" cy="44360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Networking</a:t>
            </a:r>
          </a:p>
          <a:p>
            <a:pPr algn="ctr"/>
            <a:r>
              <a:rPr lang="en-US" sz="1000" dirty="0" smtClean="0">
                <a:latin typeface="+mn-ea"/>
                <a:cs typeface="华文细黑"/>
              </a:rPr>
              <a:t>Classic/VPC, Hybrid Cloud, </a:t>
            </a:r>
          </a:p>
        </p:txBody>
      </p:sp>
      <p:sp>
        <p:nvSpPr>
          <p:cNvPr id="51" name="矩形 50"/>
          <p:cNvSpPr/>
          <p:nvPr/>
        </p:nvSpPr>
        <p:spPr>
          <a:xfrm>
            <a:off x="1140341" y="4176186"/>
            <a:ext cx="6722873" cy="5584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7286" y="4308000"/>
            <a:ext cx="20420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微软雅黑"/>
              </a:rPr>
              <a:t>Public Cloud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374051" y="4294424"/>
            <a:ext cx="20420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Dedicate Cloud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245468" y="1467759"/>
            <a:ext cx="43601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Access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23656" y="287033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900" dirty="0" smtClean="0">
                <a:latin typeface="+mn-ea"/>
                <a:cs typeface="华文细黑"/>
              </a:rPr>
              <a:t>Configuration Management</a:t>
            </a:r>
          </a:p>
        </p:txBody>
      </p:sp>
      <p:sp>
        <p:nvSpPr>
          <p:cNvPr id="38" name="矩形 37"/>
          <p:cNvSpPr/>
          <p:nvPr/>
        </p:nvSpPr>
        <p:spPr>
          <a:xfrm>
            <a:off x="142581" y="735875"/>
            <a:ext cx="998811" cy="3997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1681" y="1438589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Caching Service</a:t>
            </a:r>
            <a:endParaRPr lang="zh-CN" altLang="en-US" sz="1000" dirty="0" smtClean="0">
              <a:latin typeface="+mn-ea"/>
              <a:cs typeface="华文细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2521" y="824402"/>
            <a:ext cx="755245" cy="556748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err="1" smtClean="0">
                <a:latin typeface="+mn-ea"/>
                <a:cs typeface="华文细黑"/>
              </a:rPr>
              <a:t>DBaaS</a:t>
            </a:r>
            <a:endParaRPr lang="en-US" altLang="zh-CN" sz="1000" dirty="0" smtClean="0">
              <a:latin typeface="+mn-ea"/>
              <a:cs typeface="华文细黑"/>
            </a:endParaRPr>
          </a:p>
          <a:p>
            <a:pPr algn="ctr"/>
            <a:r>
              <a:rPr lang="en-US" altLang="zh-CN" sz="800" dirty="0" smtClean="0">
                <a:latin typeface="+mn-ea"/>
                <a:cs typeface="华文细黑"/>
              </a:rPr>
              <a:t>MySQL,, Mongo </a:t>
            </a:r>
            <a:r>
              <a:rPr lang="is-IS" altLang="zh-CN" sz="800" dirty="0" smtClean="0">
                <a:latin typeface="+mn-ea"/>
                <a:cs typeface="华文细黑"/>
              </a:rPr>
              <a:t>…</a:t>
            </a:r>
            <a:endParaRPr lang="en-US" altLang="zh-CN" sz="800" dirty="0" smtClean="0">
              <a:latin typeface="+mn-ea"/>
              <a:cs typeface="华文细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9759" y="2020603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Messaging Service</a:t>
            </a:r>
          </a:p>
        </p:txBody>
      </p:sp>
      <p:sp>
        <p:nvSpPr>
          <p:cNvPr id="44" name="矩形 43"/>
          <p:cNvSpPr/>
          <p:nvPr/>
        </p:nvSpPr>
        <p:spPr>
          <a:xfrm>
            <a:off x="272544" y="279063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CI/CD</a:t>
            </a:r>
          </a:p>
        </p:txBody>
      </p:sp>
      <p:sp>
        <p:nvSpPr>
          <p:cNvPr id="45" name="矩形 44"/>
          <p:cNvSpPr/>
          <p:nvPr/>
        </p:nvSpPr>
        <p:spPr>
          <a:xfrm>
            <a:off x="272544" y="3398145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SCM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67207" y="2499742"/>
            <a:ext cx="53572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800" dirty="0" smtClean="0">
                <a:latin typeface="+mn-ea"/>
                <a:cs typeface="华文细黑"/>
              </a:rPr>
              <a:t>Middleware </a:t>
            </a:r>
          </a:p>
          <a:p>
            <a:r>
              <a:rPr lang="en-US" sz="800" dirty="0" smtClean="0">
                <a:latin typeface="+mn-ea"/>
                <a:cs typeface="华文细黑"/>
              </a:rPr>
              <a:t>Services</a:t>
            </a:r>
            <a:endParaRPr lang="en-US" sz="800" dirty="0">
              <a:latin typeface="+mn-ea"/>
              <a:cs typeface="华文细黑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99028" y="4513855"/>
            <a:ext cx="4873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华文细黑"/>
              </a:rPr>
              <a:t>DevOps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73415" y="399796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900" dirty="0" smtClean="0">
                <a:latin typeface="+mn-ea"/>
                <a:cs typeface="华文细黑"/>
              </a:rPr>
              <a:t>3rd</a:t>
            </a:r>
          </a:p>
          <a:p>
            <a:pPr algn="ctr"/>
            <a:r>
              <a:rPr lang="en-US" altLang="zh-CN" sz="900" dirty="0" smtClean="0">
                <a:latin typeface="+mn-ea"/>
                <a:cs typeface="华文细黑"/>
              </a:rPr>
              <a:t>Extensions</a:t>
            </a:r>
          </a:p>
        </p:txBody>
      </p:sp>
      <p:sp>
        <p:nvSpPr>
          <p:cNvPr id="61" name="矩形 60"/>
          <p:cNvSpPr/>
          <p:nvPr/>
        </p:nvSpPr>
        <p:spPr>
          <a:xfrm>
            <a:off x="6797968" y="3869743"/>
            <a:ext cx="418038" cy="281961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600" dirty="0" smtClean="0">
                <a:latin typeface="+mn-ea"/>
                <a:cs typeface="华文细黑"/>
              </a:rPr>
              <a:t>Extensions</a:t>
            </a:r>
          </a:p>
        </p:txBody>
      </p:sp>
      <p:sp>
        <p:nvSpPr>
          <p:cNvPr id="62" name="矩形 61"/>
          <p:cNvSpPr/>
          <p:nvPr/>
        </p:nvSpPr>
        <p:spPr>
          <a:xfrm>
            <a:off x="3917222" y="3865467"/>
            <a:ext cx="418038" cy="281961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600" dirty="0" smtClean="0">
                <a:latin typeface="+mn-ea"/>
                <a:cs typeface="华文细黑"/>
              </a:rPr>
              <a:t>Extensions</a:t>
            </a:r>
          </a:p>
        </p:txBody>
      </p:sp>
      <p:sp>
        <p:nvSpPr>
          <p:cNvPr id="63" name="矩形 62"/>
          <p:cNvSpPr/>
          <p:nvPr/>
        </p:nvSpPr>
        <p:spPr>
          <a:xfrm>
            <a:off x="8037737" y="355712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altLang="zh-CN" sz="900" dirty="0" smtClean="0">
                <a:latin typeface="+mn-ea"/>
                <a:cs typeface="华文细黑"/>
              </a:rPr>
              <a:t>3</a:t>
            </a:r>
            <a:r>
              <a:rPr lang="en-US" altLang="zh-CN" sz="900" baseline="30000" dirty="0" smtClean="0">
                <a:latin typeface="+mn-ea"/>
                <a:cs typeface="华文细黑"/>
              </a:rPr>
              <a:t>rd</a:t>
            </a:r>
            <a:endParaRPr lang="en-US" altLang="zh-CN" sz="900" dirty="0" smtClean="0">
              <a:latin typeface="+mn-ea"/>
              <a:cs typeface="华文细黑"/>
            </a:endParaRPr>
          </a:p>
          <a:p>
            <a:r>
              <a:rPr lang="en-US" altLang="zh-CN" sz="900" dirty="0" smtClean="0">
                <a:latin typeface="+mn-ea"/>
                <a:cs typeface="华文细黑"/>
              </a:rPr>
              <a:t>Extensions</a:t>
            </a:r>
            <a:endParaRPr lang="en-US" altLang="zh-CN" sz="900" dirty="0">
              <a:latin typeface="+mn-ea"/>
              <a:cs typeface="华文细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1392" y="1284322"/>
            <a:ext cx="6720157" cy="2891864"/>
          </a:xfrm>
          <a:prstGeom prst="rect">
            <a:avLst/>
          </a:pr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133739" y="3023182"/>
            <a:ext cx="6721208" cy="174575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+mn-ea"/>
                <a:cs typeface="Microsoft YaHei"/>
                <a:sym typeface="Microsoft YaHei"/>
              </a:rPr>
              <a:t>Fully compatible to Docker ecosystem</a:t>
            </a:r>
          </a:p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+mn-ea"/>
                <a:cs typeface="Microsoft YaHei"/>
                <a:sym typeface="Microsoft YaHei"/>
              </a:rPr>
              <a:t>Optimized volume/networking for Alibaba Cloud</a:t>
            </a:r>
          </a:p>
        </p:txBody>
      </p:sp>
      <p:sp>
        <p:nvSpPr>
          <p:cNvPr id="59" name="矩形 58"/>
          <p:cNvSpPr/>
          <p:nvPr/>
        </p:nvSpPr>
        <p:spPr>
          <a:xfrm>
            <a:off x="1133739" y="1284323"/>
            <a:ext cx="6721208" cy="173620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</a:rPr>
              <a:t>Enables micro</a:t>
            </a:r>
            <a:r>
              <a:rPr lang="en-US" altLang="zh-CN" sz="2400" dirty="0">
                <a:solidFill>
                  <a:srgbClr val="000000"/>
                </a:solidFill>
                <a:latin typeface="+mn-ea"/>
              </a:rPr>
              <a:t>-service architecture</a:t>
            </a:r>
          </a:p>
        </p:txBody>
      </p:sp>
      <p:sp>
        <p:nvSpPr>
          <p:cNvPr id="64" name="矩形 63"/>
          <p:cNvSpPr/>
          <p:nvPr/>
        </p:nvSpPr>
        <p:spPr>
          <a:xfrm>
            <a:off x="1142006" y="735874"/>
            <a:ext cx="6721208" cy="54844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Supports 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d</a:t>
            </a: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ifferent workload</a:t>
            </a:r>
          </a:p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+mn-ea"/>
              </a:rPr>
              <a:t>Web/Mobile, HPC, Event-driven, etc.</a:t>
            </a:r>
            <a:endParaRPr lang="en-US" altLang="zh-CN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5980" y="735874"/>
            <a:ext cx="998810" cy="402533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71437" tIns="71437" rIns="71437" bIns="71437" numCol="1" spcCol="38100" rtlCol="0" anchor="ctr">
            <a:noAutofit/>
          </a:bodyPr>
          <a:lstStyle/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+mn-ea"/>
              </a:rPr>
              <a:t>Integrates with cloud services</a:t>
            </a:r>
          </a:p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+mn-ea"/>
              </a:rPr>
              <a:t>DevOps by design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863214" y="735875"/>
            <a:ext cx="998810" cy="403305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71437" tIns="71437" rIns="71437" bIns="71437" numCol="1" spcCol="38100" rtlCol="0" anchor="ctr">
            <a:noAutofit/>
          </a:bodyPr>
          <a:lstStyle/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+mn-ea"/>
              </a:rPr>
              <a:t>Secure, Controllable, and Extensible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25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Reference Customers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Partners</a:t>
            </a:r>
            <a:endParaRPr lang="zh-CN" altLang="en-US" sz="2000" dirty="0"/>
          </a:p>
        </p:txBody>
      </p:sp>
      <p:pic>
        <p:nvPicPr>
          <p:cNvPr id="3" name="图片 2" descr="华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15" y="1243583"/>
            <a:ext cx="1657350" cy="914400"/>
          </a:xfrm>
          <a:prstGeom prst="rect">
            <a:avLst/>
          </a:prstGeom>
        </p:spPr>
      </p:pic>
      <p:pic>
        <p:nvPicPr>
          <p:cNvPr id="1026" name="Picture 2" descr="http://railsgirls.com/images/china2015/onea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55900"/>
            <a:ext cx="1169663" cy="996553"/>
          </a:xfrm>
          <a:prstGeom prst="rect">
            <a:avLst/>
          </a:prstGeom>
          <a:noFill/>
        </p:spPr>
      </p:pic>
      <p:pic>
        <p:nvPicPr>
          <p:cNvPr id="1030" name="Picture 6" descr="http://www.96815.com.cn/images/yqft4Sd/zxdt/2013/7/23/f522d0cb-218c-44f9-9aa5-c4f85f476f3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59609"/>
            <a:ext cx="1068561" cy="1068561"/>
          </a:xfrm>
          <a:prstGeom prst="rect">
            <a:avLst/>
          </a:prstGeom>
          <a:noFill/>
        </p:spPr>
      </p:pic>
      <p:pic>
        <p:nvPicPr>
          <p:cNvPr id="1032" name="Picture 8" descr="http://content.remarkmedia.com/wp-content/uploads/2014/07/remark-logo-220x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75806"/>
            <a:ext cx="2232248" cy="385571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4457" y="2871341"/>
            <a:ext cx="1600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http://i2.sinaimg.cn/ty/2010/0614/S14580T1276489975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6623" y="2728783"/>
            <a:ext cx="1979712" cy="1169646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2374900"/>
            <a:ext cx="3187700" cy="38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200" y="1483055"/>
            <a:ext cx="2345062" cy="4720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9446" y="1323592"/>
            <a:ext cx="757624" cy="757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2852" y="1131300"/>
            <a:ext cx="1216086" cy="12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94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Apsara Stack-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Full Stack Dedicated Cloud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4" name="组 43"/>
          <p:cNvGrpSpPr/>
          <p:nvPr/>
        </p:nvGrpSpPr>
        <p:grpSpPr>
          <a:xfrm>
            <a:off x="140419" y="1388568"/>
            <a:ext cx="6663829" cy="3199406"/>
            <a:chOff x="140419" y="1388568"/>
            <a:chExt cx="6984776" cy="3096344"/>
          </a:xfrm>
        </p:grpSpPr>
        <p:sp>
          <p:nvSpPr>
            <p:cNvPr id="6" name="矩形 5"/>
            <p:cNvSpPr/>
            <p:nvPr/>
          </p:nvSpPr>
          <p:spPr>
            <a:xfrm>
              <a:off x="571242" y="1388568"/>
              <a:ext cx="6110832" cy="299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latin typeface="+mn-ea"/>
                </a:rPr>
                <a:t>Open API (REST, SDK, Orchestration Template)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1242" y="3958059"/>
              <a:ext cx="6129307" cy="5268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latin typeface="+mn-ea"/>
                </a:rPr>
                <a:t>Customer-</a:t>
              </a:r>
              <a:r>
                <a:rPr lang="en-US" altLang="zh-CN" sz="1200" dirty="0">
                  <a:latin typeface="+mn-ea"/>
                </a:rPr>
                <a:t>owned </a:t>
              </a:r>
              <a:r>
                <a:rPr lang="en-US" altLang="zh-CN" sz="1200" dirty="0" smtClean="0">
                  <a:latin typeface="+mn-ea"/>
                </a:rPr>
                <a:t>Infrastructure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0419" y="1388568"/>
              <a:ext cx="357128" cy="2441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latin typeface="+mn-ea"/>
                </a:rPr>
                <a:t>Management and Operation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4257" y="2756720"/>
              <a:ext cx="6093569" cy="11456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900" dirty="0">
                <a:latin typeface="+mn-ea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723719" y="3003340"/>
              <a:ext cx="1825412" cy="466481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US" altLang="zh-CN" sz="900" dirty="0" smtClean="0">
                  <a:latin typeface="+mn-ea"/>
                </a:rPr>
                <a:t>Distributed Coordination Service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96788" y="3010319"/>
              <a:ext cx="1819895" cy="466481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r>
                <a:rPr lang="en-US" altLang="zh-CN" sz="900" dirty="0" smtClean="0">
                  <a:latin typeface="+mn-ea"/>
                </a:rPr>
                <a:t>Distributed storage Service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708034" y="3003340"/>
              <a:ext cx="1850974" cy="466481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US" altLang="zh-CN" sz="900" dirty="0" smtClean="0">
                  <a:latin typeface="+mn-ea"/>
                </a:rPr>
                <a:t>Distributed resource management and scheduling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96783" y="3498437"/>
              <a:ext cx="5841745" cy="338403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Distributed Data Center Management</a:t>
              </a:r>
              <a:endParaRPr lang="zh-CN" altLang="en-US" sz="1000" dirty="0"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72467" y="2243472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>
                  <a:solidFill>
                    <a:srgbClr val="000000"/>
                  </a:solidFill>
                  <a:latin typeface="+mn-ea"/>
                </a:rPr>
                <a:t>Elastic </a:t>
              </a: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Compute</a:t>
              </a:r>
              <a:endParaRPr lang="en-US" altLang="zh-CN" sz="9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04108" y="2243472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Storage Services</a:t>
              </a:r>
              <a:endParaRPr lang="en-US" altLang="zh-CN" sz="9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658963" y="2243472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VPC</a:t>
              </a:r>
              <a:endParaRPr lang="en-US" altLang="zh-CN" sz="9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90604" y="2243472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Database Services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72467" y="1748608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Big Data</a:t>
              </a:r>
              <a:endParaRPr lang="en-US" altLang="zh-CN" sz="9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104108" y="1748608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Security Services</a:t>
              </a:r>
              <a:endParaRPr lang="en-US" altLang="zh-CN" sz="9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658963" y="1748608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Application Services</a:t>
              </a:r>
              <a:endParaRPr lang="en-US" altLang="zh-CN" sz="9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190604" y="1748608"/>
              <a:ext cx="1492695" cy="42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rtl="0">
                <a:lnSpc>
                  <a:spcPct val="150000"/>
                </a:lnSpc>
              </a:pPr>
              <a:r>
                <a:rPr lang="en-US" altLang="zh-CN" sz="900" dirty="0" smtClean="0">
                  <a:solidFill>
                    <a:srgbClr val="000000"/>
                  </a:solidFill>
                  <a:latin typeface="+mn-ea"/>
                </a:rPr>
                <a:t>Internet Scale Middleware Services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727445" y="1388568"/>
              <a:ext cx="397750" cy="2441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latin typeface="+mn-ea"/>
                </a:rPr>
                <a:t>Enterprise Security Framework</a:t>
              </a:r>
              <a:endParaRPr lang="zh-CN" altLang="en-US" sz="1200" dirty="0">
                <a:latin typeface="+mn-ea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876255" y="1438444"/>
            <a:ext cx="2267745" cy="2547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cs typeface="Helvetica"/>
                <a:sym typeface="Helvetica Light"/>
              </a:rPr>
              <a:t>Challenges</a:t>
            </a:r>
            <a:endParaRPr lang="en-US" sz="105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50" dirty="0">
              <a:solidFill>
                <a:srgbClr val="000000"/>
              </a:solidFill>
              <a:latin typeface="+mn-ea"/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r>
              <a:rPr lang="en-US" altLang="zh-CN" sz="1050" dirty="0" smtClean="0">
                <a:solidFill>
                  <a:srgbClr val="000000"/>
                </a:solidFill>
                <a:latin typeface="+mn-ea"/>
              </a:rPr>
              <a:t>Deliver the full stack cloud         efficiently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endParaRPr lang="en-US" sz="1050" dirty="0" smtClean="0">
              <a:solidFill>
                <a:srgbClr val="000000"/>
              </a:solidFill>
              <a:latin typeface="+mn-ea"/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r>
              <a:rPr lang="en-US" sz="1050" dirty="0" smtClean="0">
                <a:solidFill>
                  <a:srgbClr val="000000"/>
                </a:solidFill>
                <a:latin typeface="+mn-ea"/>
              </a:rPr>
              <a:t>Minimize the resource overhead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endParaRPr lang="en-US" sz="1050" dirty="0">
              <a:solidFill>
                <a:srgbClr val="000000"/>
              </a:solidFill>
              <a:latin typeface="+mn-ea"/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r>
              <a:rPr lang="en-US" sz="1050" dirty="0" smtClean="0">
                <a:solidFill>
                  <a:srgbClr val="000000"/>
                </a:solidFill>
                <a:latin typeface="+mn-ea"/>
              </a:rPr>
              <a:t>HA and self-managed system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endParaRPr lang="en-US" sz="1050" dirty="0">
              <a:solidFill>
                <a:srgbClr val="000000"/>
              </a:solidFill>
              <a:latin typeface="+mn-ea"/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</a:pPr>
            <a:r>
              <a:rPr lang="en-US" sz="1050" dirty="0">
                <a:solidFill>
                  <a:srgbClr val="000000"/>
                </a:solidFill>
                <a:latin typeface="+mn-ea"/>
              </a:rPr>
              <a:t>Continuing </a:t>
            </a:r>
            <a:r>
              <a:rPr lang="en-US" sz="1050" dirty="0" smtClean="0">
                <a:solidFill>
                  <a:srgbClr val="000000"/>
                </a:solidFill>
                <a:latin typeface="+mn-ea"/>
              </a:rPr>
              <a:t>evolution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n-ea"/>
            </a:endParaRPr>
          </a:p>
          <a:p>
            <a:pPr algn="l" defTabSz="584200" rtl="0" latinLnBrk="1" hangingPunct="0"/>
            <a:endParaRPr lang="en-US" sz="1050" dirty="0">
              <a:solidFill>
                <a:srgbClr val="000000"/>
              </a:solidFill>
              <a:latin typeface="+mn-ea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5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73787" y="2787774"/>
            <a:ext cx="3528392" cy="216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cs typeface="+mn-cs"/>
                <a:sym typeface="Helvetica Light"/>
              </a:rPr>
              <a:t>Apsara Kernel : Unified,</a:t>
            </a:r>
            <a:r>
              <a:rPr kumimoji="0" lang="en-US" sz="105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cs typeface="+mn-cs"/>
                <a:sym typeface="Helvetica Light"/>
              </a:rPr>
              <a:t> large scale, distributed computing framework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ea"/>
              <a:cs typeface="+mn-cs"/>
              <a:sym typeface="Helvetica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2084" y="4619670"/>
            <a:ext cx="4554252" cy="544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zh-CN" sz="105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en-US" altLang="zh-CN" sz="1050" dirty="0" smtClean="0">
                <a:solidFill>
                  <a:srgbClr val="000000"/>
                </a:solidFill>
                <a:latin typeface="+mn-ea"/>
              </a:rPr>
              <a:t>00+</a:t>
            </a:r>
            <a:r>
              <a:rPr lang="zh-CN" altLang="en-US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1050" dirty="0" smtClean="0">
                <a:solidFill>
                  <a:srgbClr val="000000"/>
                </a:solidFill>
                <a:latin typeface="+mn-ea"/>
              </a:rPr>
              <a:t>controller services </a:t>
            </a:r>
            <a:r>
              <a:rPr kumimoji="0" lang="en-US" altLang="zh-CN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sym typeface="Helvetica Light"/>
              </a:rPr>
              <a:t>developed by different</a:t>
            </a:r>
            <a:r>
              <a:rPr kumimoji="0" lang="en-US" altLang="zh-CN" sz="105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sym typeface="Helvetica Light"/>
              </a:rPr>
              <a:t> teams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baseline="0" dirty="0" smtClean="0">
                <a:solidFill>
                  <a:srgbClr val="000000"/>
                </a:solidFill>
                <a:latin typeface="+mn-ea"/>
              </a:rPr>
              <a:t>Each s</a:t>
            </a:r>
            <a:r>
              <a:rPr lang="en-US" altLang="zh-CN" sz="1050" dirty="0" smtClean="0">
                <a:solidFill>
                  <a:srgbClr val="000000"/>
                </a:solidFill>
                <a:latin typeface="+mn-ea"/>
              </a:rPr>
              <a:t>ervice has different </a:t>
            </a:r>
            <a:r>
              <a:rPr lang="en-US" altLang="zh-CN" sz="1050" dirty="0">
                <a:solidFill>
                  <a:srgbClr val="000000"/>
                </a:solidFill>
                <a:latin typeface="+mn-ea"/>
              </a:rPr>
              <a:t>dependencies </a:t>
            </a:r>
            <a:r>
              <a:rPr lang="en-US" altLang="zh-CN" sz="1050" dirty="0" smtClean="0">
                <a:solidFill>
                  <a:srgbClr val="000000"/>
                </a:solidFill>
                <a:latin typeface="+mn-ea"/>
              </a:rPr>
              <a:t>of runtimes and libs</a:t>
            </a:r>
            <a:endParaRPr lang="en-US" sz="1050" baseline="0" dirty="0" smtClean="0">
              <a:solidFill>
                <a:srgbClr val="000000"/>
              </a:solidFill>
              <a:latin typeface="+mn-ea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ea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6311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 Dedicated Cloud in Few Person Days</a:t>
            </a:r>
            <a:endParaRPr lang="en-US" dirty="0"/>
          </a:p>
        </p:txBody>
      </p:sp>
      <p:sp>
        <p:nvSpPr>
          <p:cNvPr id="3" name="Shape 308"/>
          <p:cNvSpPr/>
          <p:nvPr/>
        </p:nvSpPr>
        <p:spPr>
          <a:xfrm>
            <a:off x="2895340" y="992365"/>
            <a:ext cx="936104" cy="5854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 dirty="0" smtClean="0"/>
              <a:t>Docker Image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100" dirty="0" smtClean="0"/>
              <a:t>Registry</a:t>
            </a:r>
            <a:endParaRPr lang="en" sz="1100" dirty="0"/>
          </a:p>
        </p:txBody>
      </p:sp>
      <p:sp>
        <p:nvSpPr>
          <p:cNvPr id="5" name="Shape 308"/>
          <p:cNvSpPr/>
          <p:nvPr/>
        </p:nvSpPr>
        <p:spPr>
          <a:xfrm>
            <a:off x="2915816" y="3307948"/>
            <a:ext cx="936309" cy="61854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6000" tIns="91425" rIns="3600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1000" dirty="0" smtClean="0"/>
              <a:t>Configuration Management</a:t>
            </a:r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None/>
            </a:pPr>
            <a:endParaRPr lang="en" sz="1000" dirty="0"/>
          </a:p>
        </p:txBody>
      </p:sp>
      <p:sp>
        <p:nvSpPr>
          <p:cNvPr id="7" name="Shape 308"/>
          <p:cNvSpPr/>
          <p:nvPr/>
        </p:nvSpPr>
        <p:spPr>
          <a:xfrm>
            <a:off x="2895340" y="2012711"/>
            <a:ext cx="936104" cy="87679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1000" dirty="0" smtClean="0"/>
              <a:t>Data Center Management</a:t>
            </a:r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000" dirty="0"/>
          </a:p>
          <a:p>
            <a:pPr lvl="0" algn="ctr" rtl="0">
              <a:spcBef>
                <a:spcPts val="0"/>
              </a:spcBef>
              <a:buNone/>
            </a:pPr>
            <a:endParaRPr lang="en" sz="1000" dirty="0"/>
          </a:p>
        </p:txBody>
      </p:sp>
      <p:cxnSp>
        <p:nvCxnSpPr>
          <p:cNvPr id="101" name="直线箭头连接符 100"/>
          <p:cNvCxnSpPr/>
          <p:nvPr/>
        </p:nvCxnSpPr>
        <p:spPr>
          <a:xfrm>
            <a:off x="3384462" y="2889504"/>
            <a:ext cx="0" cy="41844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0" y="779410"/>
            <a:ext cx="3131840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lvl="0" algn="l" defTabSz="584200" rtl="0" latinLnBrk="1" hangingPunct="0"/>
            <a:r>
              <a:rPr lang="en-US" altLang="zh-CN" sz="1050" dirty="0" smtClean="0">
                <a:latin typeface="Helvetica"/>
                <a:cs typeface="Helvetica"/>
              </a:rPr>
              <a:t>Unified service description for all controller services</a:t>
            </a:r>
          </a:p>
          <a:p>
            <a:pPr lvl="0" algn="l" defTabSz="584200" rtl="0" latinLnBrk="1" hangingPunct="0"/>
            <a:r>
              <a:rPr lang="en-US" altLang="zh-CN" sz="700" dirty="0" smtClean="0">
                <a:latin typeface="Helvetica"/>
                <a:cs typeface="Helvetica"/>
              </a:rPr>
              <a:t>(In Docker Compose style format with extensions)</a:t>
            </a:r>
          </a:p>
        </p:txBody>
      </p:sp>
      <p:grpSp>
        <p:nvGrpSpPr>
          <p:cNvPr id="183" name="组 182"/>
          <p:cNvGrpSpPr/>
          <p:nvPr/>
        </p:nvGrpSpPr>
        <p:grpSpPr>
          <a:xfrm>
            <a:off x="6790" y="1089834"/>
            <a:ext cx="2599942" cy="1526178"/>
            <a:chOff x="6790" y="1089834"/>
            <a:chExt cx="2599942" cy="1526178"/>
          </a:xfrm>
        </p:grpSpPr>
        <p:sp>
          <p:nvSpPr>
            <p:cNvPr id="105" name="圆角矩形 104"/>
            <p:cNvSpPr/>
            <p:nvPr/>
          </p:nvSpPr>
          <p:spPr>
            <a:xfrm>
              <a:off x="543125" y="1510328"/>
              <a:ext cx="1129705" cy="59699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112" name="组 111"/>
            <p:cNvGrpSpPr/>
            <p:nvPr/>
          </p:nvGrpSpPr>
          <p:grpSpPr>
            <a:xfrm>
              <a:off x="183085" y="1537230"/>
              <a:ext cx="360040" cy="129845"/>
              <a:chOff x="179512" y="1512887"/>
              <a:chExt cx="360040" cy="129845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179512" y="1512887"/>
                <a:ext cx="238447" cy="1298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110" name="直线连接符 109"/>
              <p:cNvCxnSpPr>
                <a:stCxn id="106" idx="3"/>
              </p:cNvCxnSpPr>
              <p:nvPr/>
            </p:nvCxnSpPr>
            <p:spPr>
              <a:xfrm>
                <a:off x="417959" y="1577810"/>
                <a:ext cx="121593" cy="0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3" name="组 112"/>
            <p:cNvGrpSpPr/>
            <p:nvPr/>
          </p:nvGrpSpPr>
          <p:grpSpPr>
            <a:xfrm>
              <a:off x="183085" y="1746168"/>
              <a:ext cx="360040" cy="129845"/>
              <a:chOff x="179512" y="1512887"/>
              <a:chExt cx="360040" cy="129845"/>
            </a:xfrm>
          </p:grpSpPr>
          <p:sp>
            <p:nvSpPr>
              <p:cNvPr id="114" name="矩形 113"/>
              <p:cNvSpPr/>
              <p:nvPr/>
            </p:nvSpPr>
            <p:spPr>
              <a:xfrm>
                <a:off x="179512" y="1512887"/>
                <a:ext cx="238447" cy="1298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115" name="直线连接符 114"/>
              <p:cNvCxnSpPr>
                <a:stCxn id="114" idx="3"/>
              </p:cNvCxnSpPr>
              <p:nvPr/>
            </p:nvCxnSpPr>
            <p:spPr>
              <a:xfrm>
                <a:off x="417959" y="1577810"/>
                <a:ext cx="121593" cy="0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6" name="组 115"/>
            <p:cNvGrpSpPr/>
            <p:nvPr/>
          </p:nvGrpSpPr>
          <p:grpSpPr>
            <a:xfrm>
              <a:off x="183085" y="1948021"/>
              <a:ext cx="360040" cy="129845"/>
              <a:chOff x="179512" y="1512887"/>
              <a:chExt cx="360040" cy="129845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179512" y="1512887"/>
                <a:ext cx="238447" cy="1298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118" name="直线连接符 117"/>
              <p:cNvCxnSpPr>
                <a:stCxn id="117" idx="3"/>
              </p:cNvCxnSpPr>
              <p:nvPr/>
            </p:nvCxnSpPr>
            <p:spPr>
              <a:xfrm>
                <a:off x="417959" y="1577810"/>
                <a:ext cx="121593" cy="0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6" name="五边形 125"/>
            <p:cNvSpPr/>
            <p:nvPr/>
          </p:nvSpPr>
          <p:spPr>
            <a:xfrm rot="5400000">
              <a:off x="766642" y="2083294"/>
              <a:ext cx="272826" cy="143797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28" name="五边形 127"/>
            <p:cNvSpPr/>
            <p:nvPr/>
          </p:nvSpPr>
          <p:spPr>
            <a:xfrm rot="5400000">
              <a:off x="1188478" y="2079262"/>
              <a:ext cx="272826" cy="143797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29" name="燕尾形 128"/>
            <p:cNvSpPr/>
            <p:nvPr/>
          </p:nvSpPr>
          <p:spPr>
            <a:xfrm rot="5400000">
              <a:off x="1172421" y="1425189"/>
              <a:ext cx="297383" cy="172217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0" name="燕尾形 129"/>
            <p:cNvSpPr/>
            <p:nvPr/>
          </p:nvSpPr>
          <p:spPr>
            <a:xfrm rot="5400000">
              <a:off x="768574" y="1434540"/>
              <a:ext cx="297383" cy="172217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2" name="左箭头标注 131"/>
            <p:cNvSpPr/>
            <p:nvPr/>
          </p:nvSpPr>
          <p:spPr>
            <a:xfrm>
              <a:off x="1698826" y="1573371"/>
              <a:ext cx="216024" cy="155143"/>
            </a:xfrm>
            <a:prstGeom prst="leftArrowCallout">
              <a:avLst/>
            </a:prstGeom>
            <a:solidFill>
              <a:srgbClr val="83C2FD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3" name="六边形 132"/>
            <p:cNvSpPr/>
            <p:nvPr/>
          </p:nvSpPr>
          <p:spPr>
            <a:xfrm>
              <a:off x="1705240" y="1873357"/>
              <a:ext cx="216024" cy="144016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790" y="2095456"/>
              <a:ext cx="685468" cy="28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Properties</a:t>
              </a: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444805" y="2332771"/>
              <a:ext cx="1559777" cy="28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Requirements</a:t>
              </a:r>
              <a:r>
                <a:rPr kumimoji="0" lang="en-US" sz="9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(depends)</a:t>
              </a:r>
              <a:endPara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478458" y="1089834"/>
              <a:ext cx="1559777" cy="28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Capabilities</a:t>
              </a:r>
              <a:r>
                <a:rPr kumimoji="0" lang="en-US" sz="9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(provides)</a:t>
              </a:r>
              <a:endPara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921264" y="1491671"/>
              <a:ext cx="685468" cy="28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Probes</a:t>
              </a:r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>
                  <a:solidFill>
                    <a:srgbClr val="000000"/>
                  </a:solidFill>
                </a:rPr>
                <a:t>Healthy &amp; monitoring</a:t>
              </a:r>
              <a:endPara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911277" y="1806400"/>
              <a:ext cx="685468" cy="28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Constrains</a:t>
              </a:r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>
                  <a:solidFill>
                    <a:srgbClr val="000000"/>
                  </a:solidFill>
                </a:rPr>
                <a:t>HA, placement, </a:t>
              </a:r>
              <a:r>
                <a:rPr lang="is-IS" sz="600" dirty="0" smtClean="0">
                  <a:solidFill>
                    <a:srgbClr val="000000"/>
                  </a:solidFill>
                </a:rPr>
                <a:t>…</a:t>
              </a:r>
              <a:endPara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</p:grpSp>
      <p:sp>
        <p:nvSpPr>
          <p:cNvPr id="191" name="椭圆 190"/>
          <p:cNvSpPr/>
          <p:nvPr/>
        </p:nvSpPr>
        <p:spPr>
          <a:xfrm>
            <a:off x="783800" y="1714810"/>
            <a:ext cx="191154" cy="193053"/>
          </a:xfrm>
          <a:prstGeom prst="ellipse">
            <a:avLst/>
          </a:prstGeom>
          <a:solidFill>
            <a:srgbClr val="83C2F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987362" y="1659989"/>
            <a:ext cx="685468" cy="28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Image</a:t>
            </a:r>
          </a:p>
        </p:txBody>
      </p:sp>
      <p:sp>
        <p:nvSpPr>
          <p:cNvPr id="198" name="右大括号 197"/>
          <p:cNvSpPr/>
          <p:nvPr/>
        </p:nvSpPr>
        <p:spPr>
          <a:xfrm>
            <a:off x="2606732" y="1082942"/>
            <a:ext cx="237076" cy="2736304"/>
          </a:xfrm>
          <a:prstGeom prst="rightBrac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7984" y="483518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0" y="1806400"/>
            <a:ext cx="2987824" cy="3082302"/>
            <a:chOff x="0" y="1806400"/>
            <a:chExt cx="2987824" cy="3082302"/>
          </a:xfrm>
        </p:grpSpPr>
        <p:grpSp>
          <p:nvGrpSpPr>
            <p:cNvPr id="8" name="组 7"/>
            <p:cNvGrpSpPr/>
            <p:nvPr/>
          </p:nvGrpSpPr>
          <p:grpSpPr>
            <a:xfrm>
              <a:off x="0" y="2616012"/>
              <a:ext cx="2843808" cy="2272690"/>
              <a:chOff x="0" y="2616012"/>
              <a:chExt cx="2843808" cy="2272690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827584" y="3308153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kumimoji="0" lang="en-US" sz="1100" b="0" i="0" u="none" strike="noStrike" cap="none" spc="0" normalizeH="0" baseline="-25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1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243314" y="3821152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lang="en-US" sz="1100" baseline="-25000" dirty="0" smtClean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3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377613" y="3854007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kumimoji="0" lang="en-US" sz="1100" b="0" i="0" u="none" strike="noStrike" cap="none" spc="0" normalizeH="0" baseline="-25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4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43314" y="4465837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lang="en-US" sz="1100" baseline="-2500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5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12278" y="4437456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kumimoji="0" lang="en-US" sz="1100" b="0" i="0" u="none" strike="noStrike" cap="none" spc="0" normalizeH="0" baseline="-25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7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819597" y="4472977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lang="en-US" sz="1100" baseline="-25000" dirty="0" smtClean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6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149" name="直线箭头连接符 148"/>
              <p:cNvCxnSpPr>
                <a:stCxn id="143" idx="7"/>
                <a:endCxn id="139" idx="3"/>
              </p:cNvCxnSpPr>
              <p:nvPr/>
            </p:nvCxnSpPr>
            <p:spPr>
              <a:xfrm flipV="1">
                <a:off x="596685" y="3662996"/>
                <a:ext cx="291528" cy="2190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7" name="直线箭头连接符 156"/>
              <p:cNvCxnSpPr>
                <a:stCxn id="144" idx="1"/>
                <a:endCxn id="139" idx="5"/>
              </p:cNvCxnSpPr>
              <p:nvPr/>
            </p:nvCxnSpPr>
            <p:spPr>
              <a:xfrm flipH="1" flipV="1">
                <a:off x="1180955" y="3662996"/>
                <a:ext cx="257287" cy="2518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2" name="直线箭头连接符 161"/>
              <p:cNvCxnSpPr>
                <a:stCxn id="145" idx="0"/>
                <a:endCxn id="143" idx="4"/>
              </p:cNvCxnSpPr>
              <p:nvPr/>
            </p:nvCxnSpPr>
            <p:spPr>
              <a:xfrm flipV="1">
                <a:off x="450314" y="4236877"/>
                <a:ext cx="0" cy="2289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6" name="直线箭头连接符 165"/>
              <p:cNvCxnSpPr>
                <a:stCxn id="147" idx="1"/>
                <a:endCxn id="143" idx="5"/>
              </p:cNvCxnSpPr>
              <p:nvPr/>
            </p:nvCxnSpPr>
            <p:spPr>
              <a:xfrm flipH="1" flipV="1">
                <a:off x="596685" y="4175995"/>
                <a:ext cx="283541" cy="357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0" name="直线箭头连接符 169"/>
              <p:cNvCxnSpPr>
                <a:stCxn id="147" idx="7"/>
                <a:endCxn id="144" idx="3"/>
              </p:cNvCxnSpPr>
              <p:nvPr/>
            </p:nvCxnSpPr>
            <p:spPr>
              <a:xfrm flipV="1">
                <a:off x="1172968" y="4208850"/>
                <a:ext cx="265274" cy="3250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0" name="直线箭头连接符 179"/>
              <p:cNvCxnSpPr>
                <a:stCxn id="146" idx="1"/>
                <a:endCxn id="144" idx="5"/>
              </p:cNvCxnSpPr>
              <p:nvPr/>
            </p:nvCxnSpPr>
            <p:spPr>
              <a:xfrm flipH="1" flipV="1">
                <a:off x="1730984" y="4208850"/>
                <a:ext cx="241923" cy="2894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85" name="文本框 184"/>
              <p:cNvSpPr txBox="1"/>
              <p:nvPr/>
            </p:nvSpPr>
            <p:spPr>
              <a:xfrm>
                <a:off x="0" y="2889503"/>
                <a:ext cx="2843808" cy="4743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noAutofit/>
              </a:bodyPr>
              <a:lstStyle/>
              <a:p>
                <a:pPr lvl="0" algn="l" defTabSz="584200" rtl="0" latinLnBrk="1" hangingPunct="0"/>
                <a:r>
                  <a:rPr lang="en-US" altLang="zh-CN" sz="1050" dirty="0" smtClean="0">
                    <a:latin typeface="Helvetica"/>
                    <a:cs typeface="Helvetica"/>
                  </a:rPr>
                  <a:t>Determine execution plan by resolving the     dependencies among services automatically </a:t>
                </a:r>
                <a:endParaRPr kumimoji="0" lang="en-US" sz="105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cs typeface="Helvetica"/>
                  <a:sym typeface="Helvetica Light"/>
                </a:endParaRP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1925752" y="3308153"/>
                <a:ext cx="414000" cy="41572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71437" rIns="3600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Microsoft YaHei"/>
                    <a:ea typeface="Microsoft YaHei"/>
                    <a:cs typeface="Microsoft YaHei"/>
                    <a:sym typeface="Microsoft YaHei"/>
                  </a:rPr>
                  <a:t>S</a:t>
                </a:r>
                <a:r>
                  <a:rPr lang="en-US" sz="1100" baseline="-2500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2</a:t>
                </a:r>
                <a:endParaRPr kumimoji="0" lang="en-US" sz="1100" b="0" i="0" u="none" strike="noStrike" cap="none" spc="0" normalizeH="0" baseline="-2500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194" name="直线箭头连接符 193"/>
              <p:cNvCxnSpPr>
                <a:stCxn id="144" idx="7"/>
                <a:endCxn id="193" idx="3"/>
              </p:cNvCxnSpPr>
              <p:nvPr/>
            </p:nvCxnSpPr>
            <p:spPr>
              <a:xfrm flipV="1">
                <a:off x="1730984" y="3662996"/>
                <a:ext cx="255397" cy="2518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99" name="虚尾箭头 198"/>
              <p:cNvSpPr/>
              <p:nvPr/>
            </p:nvSpPr>
            <p:spPr>
              <a:xfrm rot="5400000">
                <a:off x="865225" y="2543985"/>
                <a:ext cx="315740" cy="459794"/>
              </a:xfrm>
              <a:prstGeom prst="stripedRightArrow">
                <a:avLst/>
              </a:prstGeom>
              <a:solidFill>
                <a:schemeClr val="bg1"/>
              </a:solidFill>
              <a:ln w="12700" cap="flat">
                <a:solidFill>
                  <a:schemeClr val="accent1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 smtClean="0">
                  <a:solidFill>
                    <a:schemeClr val="tx1"/>
                  </a:solidFill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2771800" y="1806400"/>
              <a:ext cx="216024" cy="20631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accent1">
                  <a:lumMod val="40000"/>
                  <a:lumOff val="6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71437" rIns="0" bIns="71437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tx1"/>
                  </a:solidFill>
                  <a:ea typeface="Microsoft YaHei"/>
                  <a:cs typeface="Microsoft YaHei"/>
                  <a:sym typeface="Microsoft YaHei"/>
                </a:rPr>
                <a:t>1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152181" y="2893336"/>
            <a:ext cx="951203" cy="418444"/>
            <a:chOff x="3152181" y="2893336"/>
            <a:chExt cx="951203" cy="418444"/>
          </a:xfrm>
        </p:grpSpPr>
        <p:sp>
          <p:nvSpPr>
            <p:cNvPr id="81" name="文本框 80"/>
            <p:cNvSpPr txBox="1"/>
            <p:nvPr/>
          </p:nvSpPr>
          <p:spPr>
            <a:xfrm>
              <a:off x="3347864" y="2893336"/>
              <a:ext cx="755520" cy="418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rgbClr val="000000"/>
                  </a:solidFill>
                </a:rPr>
                <a:t>Lookup         configuration</a:t>
              </a:r>
              <a:endPara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152181" y="3024588"/>
              <a:ext cx="216024" cy="20631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accent1">
                  <a:lumMod val="40000"/>
                  <a:lumOff val="6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71437" rIns="0" bIns="71437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tx1"/>
                  </a:solidFill>
                  <a:ea typeface="Microsoft YaHei"/>
                  <a:cs typeface="Microsoft YaHei"/>
                  <a:sym typeface="Microsoft YaHei"/>
                </a:rPr>
                <a:t>2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3831444" y="1419621"/>
            <a:ext cx="5169048" cy="1544742"/>
            <a:chOff x="3831444" y="1419621"/>
            <a:chExt cx="5169048" cy="1544742"/>
          </a:xfrm>
        </p:grpSpPr>
        <p:sp>
          <p:nvSpPr>
            <p:cNvPr id="86" name="椭圆 85"/>
            <p:cNvSpPr/>
            <p:nvPr/>
          </p:nvSpPr>
          <p:spPr>
            <a:xfrm>
              <a:off x="4248103" y="2729610"/>
              <a:ext cx="216024" cy="20631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accent1">
                  <a:lumMod val="40000"/>
                  <a:lumOff val="6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71437" rIns="0" bIns="71437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tx1"/>
                  </a:solidFill>
                  <a:ea typeface="Microsoft YaHei"/>
                  <a:cs typeface="Microsoft YaHei"/>
                  <a:sym typeface="Microsoft YaHei"/>
                </a:rPr>
                <a:t>3</a:t>
              </a:r>
            </a:p>
          </p:txBody>
        </p:sp>
        <p:grpSp>
          <p:nvGrpSpPr>
            <p:cNvPr id="28" name="组 27"/>
            <p:cNvGrpSpPr/>
            <p:nvPr/>
          </p:nvGrpSpPr>
          <p:grpSpPr>
            <a:xfrm>
              <a:off x="3831444" y="1419621"/>
              <a:ext cx="5169048" cy="1544742"/>
              <a:chOff x="3831444" y="1419621"/>
              <a:chExt cx="5169048" cy="1544742"/>
            </a:xfrm>
          </p:grpSpPr>
          <p:cxnSp>
            <p:nvCxnSpPr>
              <p:cNvPr id="84" name="肘形连接符 83"/>
              <p:cNvCxnSpPr>
                <a:stCxn id="7" idx="3"/>
                <a:endCxn id="17" idx="1"/>
              </p:cNvCxnSpPr>
              <p:nvPr/>
            </p:nvCxnSpPr>
            <p:spPr>
              <a:xfrm flipV="1">
                <a:off x="3831444" y="1599641"/>
                <a:ext cx="743317" cy="851467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27" name="组 26"/>
              <p:cNvGrpSpPr/>
              <p:nvPr/>
            </p:nvGrpSpPr>
            <p:grpSpPr>
              <a:xfrm>
                <a:off x="4464127" y="1419621"/>
                <a:ext cx="4536365" cy="1544742"/>
                <a:chOff x="4464127" y="1419621"/>
                <a:chExt cx="4536365" cy="1544742"/>
              </a:xfrm>
            </p:grpSpPr>
            <p:grpSp>
              <p:nvGrpSpPr>
                <p:cNvPr id="26" name="组 25"/>
                <p:cNvGrpSpPr/>
                <p:nvPr/>
              </p:nvGrpSpPr>
              <p:grpSpPr>
                <a:xfrm>
                  <a:off x="4572000" y="1419621"/>
                  <a:ext cx="3816424" cy="1066514"/>
                  <a:chOff x="4572000" y="1419621"/>
                  <a:chExt cx="3816424" cy="1066514"/>
                </a:xfrm>
              </p:grpSpPr>
              <p:sp>
                <p:nvSpPr>
                  <p:cNvPr id="93" name="Shape 308"/>
                  <p:cNvSpPr/>
                  <p:nvPr/>
                </p:nvSpPr>
                <p:spPr>
                  <a:xfrm>
                    <a:off x="4644008" y="1491630"/>
                    <a:ext cx="3744416" cy="9945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X86 Server</a:t>
                    </a:r>
                    <a:endParaRPr lang="en" sz="600" dirty="0"/>
                  </a:p>
                </p:txBody>
              </p:sp>
              <p:sp>
                <p:nvSpPr>
                  <p:cNvPr id="68" name="Shape 308"/>
                  <p:cNvSpPr/>
                  <p:nvPr/>
                </p:nvSpPr>
                <p:spPr>
                  <a:xfrm>
                    <a:off x="4572000" y="1419621"/>
                    <a:ext cx="3744416" cy="9945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X86 Server</a:t>
                    </a:r>
                    <a:endParaRPr lang="en" sz="600" dirty="0"/>
                  </a:p>
                </p:txBody>
              </p:sp>
              <p:sp>
                <p:nvSpPr>
                  <p:cNvPr id="11" name="Shape 308"/>
                  <p:cNvSpPr/>
                  <p:nvPr/>
                </p:nvSpPr>
                <p:spPr>
                  <a:xfrm>
                    <a:off x="4572000" y="2208227"/>
                    <a:ext cx="3744416" cy="2059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X86 Server</a:t>
                    </a:r>
                    <a:endParaRPr lang="en" sz="600" dirty="0"/>
                  </a:p>
                </p:txBody>
              </p:sp>
              <p:sp>
                <p:nvSpPr>
                  <p:cNvPr id="12" name="Shape 308"/>
                  <p:cNvSpPr/>
                  <p:nvPr/>
                </p:nvSpPr>
                <p:spPr>
                  <a:xfrm>
                    <a:off x="4572000" y="1992203"/>
                    <a:ext cx="3744416" cy="21602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Linux (</a:t>
                    </a:r>
                    <a:r>
                      <a:rPr lang="en-US" sz="600" dirty="0" err="1" smtClean="0"/>
                      <a:t>AliOS</a:t>
                    </a:r>
                    <a:r>
                      <a:rPr lang="en-US" sz="600" dirty="0" smtClean="0"/>
                      <a:t>)</a:t>
                    </a:r>
                    <a:endParaRPr lang="en" sz="600" dirty="0"/>
                  </a:p>
                </p:txBody>
              </p:sp>
              <p:sp>
                <p:nvSpPr>
                  <p:cNvPr id="15" name="Shape 308"/>
                  <p:cNvSpPr/>
                  <p:nvPr/>
                </p:nvSpPr>
                <p:spPr>
                  <a:xfrm>
                    <a:off x="4572000" y="1784481"/>
                    <a:ext cx="3744416" cy="20772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Docker Engine (Docker with Ali Extensions) </a:t>
                    </a:r>
                    <a:endParaRPr lang="en" sz="600" dirty="0"/>
                  </a:p>
                </p:txBody>
              </p:sp>
              <p:sp>
                <p:nvSpPr>
                  <p:cNvPr id="16" name="Shape 308"/>
                  <p:cNvSpPr/>
                  <p:nvPr/>
                </p:nvSpPr>
                <p:spPr>
                  <a:xfrm>
                    <a:off x="7824370" y="1419621"/>
                    <a:ext cx="492046" cy="42374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VXLAN/VLAN</a:t>
                    </a:r>
                  </a:p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Network Plugin</a:t>
                    </a:r>
                    <a:endParaRPr lang="en" sz="600" dirty="0"/>
                  </a:p>
                </p:txBody>
              </p:sp>
              <p:sp>
                <p:nvSpPr>
                  <p:cNvPr id="17" name="Shape 308"/>
                  <p:cNvSpPr/>
                  <p:nvPr/>
                </p:nvSpPr>
                <p:spPr>
                  <a:xfrm>
                    <a:off x="4574761" y="1419621"/>
                    <a:ext cx="820094" cy="3600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Management</a:t>
                    </a:r>
                  </a:p>
                  <a:p>
                    <a:pPr lvl="0" algn="ctr" rtl="0">
                      <a:spcBef>
                        <a:spcPts val="0"/>
                      </a:spcBef>
                      <a:buNone/>
                    </a:pPr>
                    <a:r>
                      <a:rPr lang="en-US" sz="600" dirty="0" smtClean="0"/>
                      <a:t>Agent</a:t>
                    </a:r>
                    <a:endParaRPr lang="en" sz="600" dirty="0"/>
                  </a:p>
                </p:txBody>
              </p: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7236296" y="2684400"/>
                  <a:ext cx="1764196" cy="2473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71437" tIns="71437" rIns="71437" bIns="71437" numCol="1" spcCol="38100" rtlCol="0" anchor="ctr">
                  <a:noAutofit/>
                </a:bodyPr>
                <a:lstStyle/>
                <a:p>
                  <a:pPr marL="0" marR="0" indent="0" algn="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50" b="0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n + 1 hot backup</a:t>
                  </a:r>
                </a:p>
                <a:p>
                  <a:pPr marL="0" marR="0" indent="0" algn="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50" dirty="0" smtClean="0">
                      <a:solidFill>
                        <a:srgbClr val="000000"/>
                      </a:solidFill>
                    </a:rPr>
                    <a:t>Recover node </a:t>
                  </a:r>
                  <a:r>
                    <a:rPr lang="en-US" altLang="zh-CN" sz="1050" dirty="0">
                      <a:solidFill>
                        <a:srgbClr val="000000"/>
                      </a:solidFill>
                    </a:rPr>
                    <a:t>failure </a:t>
                  </a:r>
                  <a:r>
                    <a:rPr lang="en-US" altLang="zh-CN" sz="1050" dirty="0" smtClean="0">
                      <a:solidFill>
                        <a:srgbClr val="000000"/>
                      </a:solidFill>
                    </a:rPr>
                    <a:t>in </a:t>
                  </a:r>
                  <a:r>
                    <a:rPr lang="en-US" sz="1050" dirty="0" smtClean="0">
                      <a:solidFill>
                        <a:srgbClr val="000000"/>
                      </a:solidFill>
                    </a:rPr>
                    <a:t>minutes</a:t>
                  </a:r>
                  <a:endParaRPr kumimoji="0" lang="en-US" sz="105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>
                <a:xfrm>
                  <a:off x="4464127" y="2714933"/>
                  <a:ext cx="2390267" cy="2494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71437" tIns="71437" rIns="71437" bIns="71437" numCol="1" spcCol="38100" rtlCol="0" anchor="ctr">
                  <a:noAutofit/>
                </a:bodyPr>
                <a:lstStyle/>
                <a:p>
                  <a:pPr marL="0" marR="0" indent="0" algn="l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50" dirty="0" smtClean="0">
                      <a:solidFill>
                        <a:srgbClr val="000000"/>
                      </a:solidFill>
                    </a:rPr>
                    <a:t>Clone the controller nodes from base OS image with Docker Engine</a:t>
                  </a:r>
                  <a:endParaRPr kumimoji="0" lang="en-US" sz="105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</p:grpSp>
      </p:grpSp>
      <p:grpSp>
        <p:nvGrpSpPr>
          <p:cNvPr id="33" name="组 32"/>
          <p:cNvGrpSpPr/>
          <p:nvPr/>
        </p:nvGrpSpPr>
        <p:grpSpPr>
          <a:xfrm>
            <a:off x="3831444" y="909139"/>
            <a:ext cx="3992926" cy="873034"/>
            <a:chOff x="3831444" y="909139"/>
            <a:chExt cx="3992926" cy="873034"/>
          </a:xfrm>
        </p:grpSpPr>
        <p:sp>
          <p:nvSpPr>
            <p:cNvPr id="77" name="文本框 76"/>
            <p:cNvSpPr txBox="1"/>
            <p:nvPr/>
          </p:nvSpPr>
          <p:spPr>
            <a:xfrm>
              <a:off x="5252090" y="909139"/>
              <a:ext cx="2572280" cy="501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Deploy and configure service controllers </a:t>
              </a:r>
              <a:r>
                <a:rPr lang="en-US" sz="1050" dirty="0" smtClean="0">
                  <a:solidFill>
                    <a:srgbClr val="000000"/>
                  </a:solidFill>
                </a:rPr>
                <a:t>as </a:t>
              </a:r>
              <a:r>
                <a:rPr kumimoji="0" lang="en-US" sz="105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Docker containers</a:t>
              </a:r>
              <a:r>
                <a:rPr kumimoji="0" lang="en-US" sz="105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</a:t>
              </a:r>
              <a:endPara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30" name="组 29"/>
            <p:cNvGrpSpPr/>
            <p:nvPr/>
          </p:nvGrpSpPr>
          <p:grpSpPr>
            <a:xfrm>
              <a:off x="3831444" y="1181931"/>
              <a:ext cx="3992926" cy="600242"/>
              <a:chOff x="3831444" y="1181931"/>
              <a:chExt cx="3992926" cy="600242"/>
            </a:xfrm>
          </p:grpSpPr>
          <p:cxnSp>
            <p:nvCxnSpPr>
              <p:cNvPr id="94" name="肘形连接符 93"/>
              <p:cNvCxnSpPr>
                <a:stCxn id="3" idx="3"/>
                <a:endCxn id="17" idx="0"/>
              </p:cNvCxnSpPr>
              <p:nvPr/>
            </p:nvCxnSpPr>
            <p:spPr>
              <a:xfrm>
                <a:off x="3831444" y="1285087"/>
                <a:ext cx="1153364" cy="134534"/>
              </a:xfrm>
              <a:prstGeom prst="bentConnector2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/>
              <p:cNvSpPr txBox="1"/>
              <p:nvPr/>
            </p:nvSpPr>
            <p:spPr>
              <a:xfrm>
                <a:off x="3948679" y="1252354"/>
                <a:ext cx="764576" cy="1720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no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4996971" y="1181931"/>
                <a:ext cx="216024" cy="20631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accent1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71437" rIns="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  <a:ea typeface="Microsoft YaHei"/>
                    <a:cs typeface="Microsoft YaHei"/>
                    <a:sym typeface="Microsoft YaHei"/>
                  </a:rPr>
                  <a:t>4</a:t>
                </a:r>
              </a:p>
            </p:txBody>
          </p:sp>
          <p:sp>
            <p:nvSpPr>
              <p:cNvPr id="18" name="Shape 308"/>
              <p:cNvSpPr/>
              <p:nvPr/>
            </p:nvSpPr>
            <p:spPr>
              <a:xfrm>
                <a:off x="5394855" y="1419622"/>
                <a:ext cx="820094" cy="36004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US" sz="600" dirty="0" smtClean="0"/>
                  <a:t>Service Controller</a:t>
                </a:r>
              </a:p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US" sz="600" dirty="0" smtClean="0"/>
                  <a:t>Container</a:t>
                </a:r>
                <a:endParaRPr lang="en" sz="600" dirty="0"/>
              </a:p>
            </p:txBody>
          </p:sp>
          <p:sp>
            <p:nvSpPr>
              <p:cNvPr id="19" name="Shape 308"/>
              <p:cNvSpPr/>
              <p:nvPr/>
            </p:nvSpPr>
            <p:spPr>
              <a:xfrm>
                <a:off x="6214949" y="1419355"/>
                <a:ext cx="820094" cy="36004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rtl="0"/>
                <a:r>
                  <a:rPr lang="en-US" altLang="zh-CN" sz="600" dirty="0"/>
                  <a:t>Service </a:t>
                </a:r>
                <a:r>
                  <a:rPr lang="en-US" altLang="zh-CN" sz="600" dirty="0" smtClean="0"/>
                  <a:t>Controller</a:t>
                </a:r>
                <a:endParaRPr lang="en-US" altLang="zh-CN" sz="600" dirty="0"/>
              </a:p>
              <a:p>
                <a:pPr lvl="0" rtl="0"/>
                <a:r>
                  <a:rPr lang="en-US" altLang="zh-CN" sz="600" dirty="0"/>
                  <a:t>Container</a:t>
                </a:r>
                <a:endParaRPr lang="en" altLang="zh-CN" sz="600" dirty="0"/>
              </a:p>
            </p:txBody>
          </p:sp>
          <p:sp>
            <p:nvSpPr>
              <p:cNvPr id="20" name="Shape 308"/>
              <p:cNvSpPr/>
              <p:nvPr/>
            </p:nvSpPr>
            <p:spPr>
              <a:xfrm>
                <a:off x="7035043" y="1422133"/>
                <a:ext cx="789327" cy="36004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/>
                <a:r>
                  <a:rPr lang="en-US" altLang="zh-CN" sz="600" dirty="0"/>
                  <a:t>Service Controller</a:t>
                </a:r>
              </a:p>
              <a:p>
                <a:pPr lvl="0" rtl="0"/>
                <a:r>
                  <a:rPr lang="en-US" altLang="zh-CN" sz="600" dirty="0" smtClean="0"/>
                  <a:t>Container</a:t>
                </a:r>
                <a:endParaRPr lang="en" altLang="zh-CN" sz="600" dirty="0"/>
              </a:p>
            </p:txBody>
          </p:sp>
        </p:grpSp>
      </p:grpSp>
      <p:grpSp>
        <p:nvGrpSpPr>
          <p:cNvPr id="34" name="组 33"/>
          <p:cNvGrpSpPr/>
          <p:nvPr/>
        </p:nvGrpSpPr>
        <p:grpSpPr>
          <a:xfrm>
            <a:off x="3831444" y="1779662"/>
            <a:ext cx="4628988" cy="3331550"/>
            <a:chOff x="3831444" y="1779662"/>
            <a:chExt cx="4628988" cy="3331550"/>
          </a:xfrm>
        </p:grpSpPr>
        <p:cxnSp>
          <p:nvCxnSpPr>
            <p:cNvPr id="85" name="肘形连接符 84"/>
            <p:cNvCxnSpPr>
              <a:stCxn id="7" idx="3"/>
              <a:endCxn id="79" idx="1"/>
            </p:cNvCxnSpPr>
            <p:nvPr/>
          </p:nvCxnSpPr>
          <p:spPr>
            <a:xfrm>
              <a:off x="3831444" y="2451108"/>
              <a:ext cx="743317" cy="1490837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31" name="组 30"/>
            <p:cNvGrpSpPr/>
            <p:nvPr/>
          </p:nvGrpSpPr>
          <p:grpSpPr>
            <a:xfrm>
              <a:off x="3927021" y="1779662"/>
              <a:ext cx="4533411" cy="3331550"/>
              <a:chOff x="3927021" y="1779662"/>
              <a:chExt cx="4533411" cy="3331550"/>
            </a:xfrm>
          </p:grpSpPr>
          <p:sp>
            <p:nvSpPr>
              <p:cNvPr id="90" name="Shape 308"/>
              <p:cNvSpPr/>
              <p:nvPr/>
            </p:nvSpPr>
            <p:spPr>
              <a:xfrm>
                <a:off x="4716016" y="3862473"/>
                <a:ext cx="3744416" cy="79750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US" sz="600" dirty="0" smtClean="0"/>
                  <a:t>X86 Server</a:t>
                </a:r>
                <a:endParaRPr lang="en" sz="600" dirty="0"/>
              </a:p>
            </p:txBody>
          </p:sp>
          <p:sp>
            <p:nvSpPr>
              <p:cNvPr id="69" name="Shape 308"/>
              <p:cNvSpPr/>
              <p:nvPr/>
            </p:nvSpPr>
            <p:spPr>
              <a:xfrm>
                <a:off x="4644008" y="3795886"/>
                <a:ext cx="3744416" cy="79750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US" sz="600" dirty="0" smtClean="0"/>
                  <a:t>X86 Server</a:t>
                </a:r>
                <a:endParaRPr lang="en" sz="600" dirty="0"/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3927021" y="4612353"/>
                <a:ext cx="4173371" cy="498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no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dirty="0" smtClean="0">
                    <a:solidFill>
                      <a:srgbClr val="000000"/>
                    </a:solidFill>
                  </a:rPr>
                  <a:t>Clone the worker nodes from base OS image, deploy and configure the service workers on baremetal</a:t>
                </a:r>
                <a:endParaRPr kumimoji="0" lang="en-US" sz="105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80" name="组 79"/>
              <p:cNvGrpSpPr/>
              <p:nvPr/>
            </p:nvGrpSpPr>
            <p:grpSpPr>
              <a:xfrm>
                <a:off x="4574761" y="3754153"/>
                <a:ext cx="3744416" cy="797509"/>
                <a:chOff x="4574761" y="3401740"/>
                <a:chExt cx="3744416" cy="797509"/>
              </a:xfrm>
            </p:grpSpPr>
            <p:sp>
              <p:nvSpPr>
                <p:cNvPr id="24" name="Shape 308"/>
                <p:cNvSpPr/>
                <p:nvPr/>
              </p:nvSpPr>
              <p:spPr>
                <a:xfrm>
                  <a:off x="4574761" y="3993349"/>
                  <a:ext cx="3744416" cy="2059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-US" sz="600" dirty="0" smtClean="0"/>
                    <a:t>X86 Server</a:t>
                  </a:r>
                  <a:endParaRPr lang="en" sz="600" dirty="0"/>
                </a:p>
              </p:txBody>
            </p:sp>
            <p:sp>
              <p:nvSpPr>
                <p:cNvPr id="25" name="Shape 308"/>
                <p:cNvSpPr/>
                <p:nvPr/>
              </p:nvSpPr>
              <p:spPr>
                <a:xfrm>
                  <a:off x="4574761" y="3777325"/>
                  <a:ext cx="3744416" cy="2160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-US" sz="600" dirty="0" smtClean="0"/>
                    <a:t>Linux (</a:t>
                  </a:r>
                  <a:r>
                    <a:rPr lang="en-US" sz="600" dirty="0" err="1" smtClean="0"/>
                    <a:t>AliOS</a:t>
                  </a:r>
                  <a:r>
                    <a:rPr lang="en-US" sz="600" dirty="0" smtClean="0"/>
                    <a:t>)</a:t>
                  </a:r>
                  <a:endParaRPr lang="en" sz="600" dirty="0"/>
                </a:p>
              </p:txBody>
            </p:sp>
            <p:sp>
              <p:nvSpPr>
                <p:cNvPr id="32" name="Shape 308"/>
                <p:cNvSpPr/>
                <p:nvPr/>
              </p:nvSpPr>
              <p:spPr>
                <a:xfrm>
                  <a:off x="5392094" y="3401741"/>
                  <a:ext cx="2924322" cy="37558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-US" sz="600" dirty="0" smtClean="0"/>
                    <a:t>Service Worker (Elastic Computing, Storage, Big Data, etc.)</a:t>
                  </a:r>
                  <a:endParaRPr lang="en" sz="600" dirty="0"/>
                </a:p>
              </p:txBody>
            </p:sp>
            <p:sp>
              <p:nvSpPr>
                <p:cNvPr id="79" name="Shape 308"/>
                <p:cNvSpPr/>
                <p:nvPr/>
              </p:nvSpPr>
              <p:spPr>
                <a:xfrm>
                  <a:off x="4574761" y="3401740"/>
                  <a:ext cx="820094" cy="37558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-US" sz="600" dirty="0" smtClean="0"/>
                    <a:t>Management</a:t>
                  </a:r>
                </a:p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-US" sz="600" dirty="0" smtClean="0"/>
                    <a:t>Agent</a:t>
                  </a:r>
                  <a:endParaRPr lang="en" sz="600" dirty="0"/>
                </a:p>
              </p:txBody>
            </p:sp>
          </p:grpSp>
          <p:sp>
            <p:nvSpPr>
              <p:cNvPr id="89" name="椭圆 88"/>
              <p:cNvSpPr/>
              <p:nvPr/>
            </p:nvSpPr>
            <p:spPr>
              <a:xfrm>
                <a:off x="4204676" y="4369821"/>
                <a:ext cx="216024" cy="20631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accent1">
                    <a:lumMod val="40000"/>
                    <a:lumOff val="60000"/>
                  </a:schemeClr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71437" rIns="0" bIns="71437" numCol="1" spcCol="38100" rtlCol="0" anchor="ctr">
                <a:noAutofit/>
              </a:bodyPr>
              <a:lstStyle/>
              <a:p>
                <a:pPr marL="0" marR="0" indent="0" algn="ctr" defTabSz="2413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  <a:ea typeface="Microsoft YaHei"/>
                    <a:cs typeface="Microsoft YaHei"/>
                    <a:sym typeface="Microsoft YaHei"/>
                  </a:rPr>
                  <a:t>5</a:t>
                </a:r>
              </a:p>
            </p:txBody>
          </p:sp>
          <p:cxnSp>
            <p:nvCxnSpPr>
              <p:cNvPr id="82" name="直线箭头连接符 81"/>
              <p:cNvCxnSpPr>
                <a:stCxn id="18" idx="2"/>
                <a:endCxn id="32" idx="0"/>
              </p:cNvCxnSpPr>
              <p:nvPr/>
            </p:nvCxnSpPr>
            <p:spPr>
              <a:xfrm>
                <a:off x="5804902" y="1779662"/>
                <a:ext cx="1049353" cy="197449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45172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3920" y="759991"/>
            <a:ext cx="8488560" cy="12161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Scalable Docker Image Distribution in Alibaba Group</a:t>
            </a:r>
            <a:endParaRPr lang="en-US" sz="2000" dirty="0"/>
          </a:p>
        </p:txBody>
      </p:sp>
      <p:sp>
        <p:nvSpPr>
          <p:cNvPr id="3" name="Shape 308"/>
          <p:cNvSpPr/>
          <p:nvPr/>
        </p:nvSpPr>
        <p:spPr>
          <a:xfrm>
            <a:off x="3336244" y="972869"/>
            <a:ext cx="1087199" cy="5195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 smtClean="0"/>
              <a:t>Docker Registry</a:t>
            </a:r>
            <a:r>
              <a:rPr lang="en-US" sz="1200" dirty="0" smtClean="0"/>
              <a:t> with Index Server</a:t>
            </a:r>
            <a:endParaRPr lang="en" sz="1200" dirty="0"/>
          </a:p>
        </p:txBody>
      </p:sp>
      <p:sp>
        <p:nvSpPr>
          <p:cNvPr id="5" name="文本框 4"/>
          <p:cNvSpPr txBox="1"/>
          <p:nvPr/>
        </p:nvSpPr>
        <p:spPr>
          <a:xfrm>
            <a:off x="5383982" y="1347176"/>
            <a:ext cx="1584176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584200" rtl="0" latinLnBrk="1" hangingPunct="0"/>
            <a:r>
              <a:rPr lang="en-US" sz="700" dirty="0" smtClean="0">
                <a:solidFill>
                  <a:srgbClr val="000000"/>
                </a:solidFill>
              </a:rPr>
              <a:t>Massive</a:t>
            </a:r>
            <a:r>
              <a:rPr lang="en-US" sz="700" dirty="0">
                <a:solidFill>
                  <a:srgbClr val="000000"/>
                </a:solidFill>
              </a:rPr>
              <a:t>, secure and highly reliable </a:t>
            </a:r>
            <a:r>
              <a:rPr lang="en-US" sz="700" dirty="0" smtClean="0">
                <a:solidFill>
                  <a:srgbClr val="000000"/>
                </a:solidFill>
              </a:rPr>
              <a:t>object storage </a:t>
            </a:r>
            <a:r>
              <a:rPr lang="en-US" sz="700" dirty="0">
                <a:solidFill>
                  <a:srgbClr val="000000"/>
                </a:solidFill>
              </a:rPr>
              <a:t>service 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920" y="1923678"/>
            <a:ext cx="3159968" cy="29555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923678"/>
            <a:ext cx="3159968" cy="29555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Shape 308"/>
          <p:cNvSpPr/>
          <p:nvPr/>
        </p:nvSpPr>
        <p:spPr>
          <a:xfrm>
            <a:off x="1115616" y="2067695"/>
            <a:ext cx="1087199" cy="4320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zh-CN" sz="1200" dirty="0" smtClean="0"/>
              <a:t>Mirror</a:t>
            </a:r>
            <a:endParaRPr lang="en" sz="1200" dirty="0"/>
          </a:p>
        </p:txBody>
      </p:sp>
      <p:sp>
        <p:nvSpPr>
          <p:cNvPr id="4" name="Shape 310"/>
          <p:cNvSpPr/>
          <p:nvPr/>
        </p:nvSpPr>
        <p:spPr>
          <a:xfrm>
            <a:off x="1907704" y="2310821"/>
            <a:ext cx="726803" cy="259201"/>
          </a:xfrm>
          <a:prstGeom prst="flowChartMagneticDisk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000" dirty="0" smtClean="0"/>
              <a:t>OSS</a:t>
            </a:r>
            <a:endParaRPr lang="en" sz="1000" dirty="0"/>
          </a:p>
        </p:txBody>
      </p:sp>
      <p:cxnSp>
        <p:nvCxnSpPr>
          <p:cNvPr id="13" name="直线箭头连接符 12"/>
          <p:cNvCxnSpPr>
            <a:stCxn id="3" idx="2"/>
            <a:endCxn id="9" idx="0"/>
          </p:cNvCxnSpPr>
          <p:nvPr/>
        </p:nvCxnSpPr>
        <p:spPr>
          <a:xfrm flipH="1">
            <a:off x="1659216" y="1492468"/>
            <a:ext cx="2220628" cy="575227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Shape 310"/>
          <p:cNvSpPr/>
          <p:nvPr/>
        </p:nvSpPr>
        <p:spPr>
          <a:xfrm>
            <a:off x="4330680" y="1347176"/>
            <a:ext cx="1053302" cy="402638"/>
          </a:xfrm>
          <a:prstGeom prst="flowChartMagneticDisk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OSS</a:t>
            </a:r>
            <a:endParaRPr lang="en" sz="1600" dirty="0"/>
          </a:p>
        </p:txBody>
      </p:sp>
      <p:cxnSp>
        <p:nvCxnSpPr>
          <p:cNvPr id="17" name="直线箭头连接符 16"/>
          <p:cNvCxnSpPr>
            <a:stCxn id="3" idx="2"/>
          </p:cNvCxnSpPr>
          <p:nvPr/>
        </p:nvCxnSpPr>
        <p:spPr>
          <a:xfrm>
            <a:off x="3879844" y="1492468"/>
            <a:ext cx="977487" cy="575227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六边形 47"/>
          <p:cNvSpPr/>
          <p:nvPr/>
        </p:nvSpPr>
        <p:spPr>
          <a:xfrm>
            <a:off x="1779447" y="3670611"/>
            <a:ext cx="439127" cy="365226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tracker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723856" y="1923678"/>
            <a:ext cx="2168624" cy="29555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5" name="Shape 308"/>
          <p:cNvSpPr/>
          <p:nvPr/>
        </p:nvSpPr>
        <p:spPr>
          <a:xfrm>
            <a:off x="1649174" y="972869"/>
            <a:ext cx="1087199" cy="5195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dirty="0" smtClean="0"/>
              <a:t>CI/CD</a:t>
            </a:r>
            <a:endParaRPr lang="en" sz="1200" dirty="0"/>
          </a:p>
        </p:txBody>
      </p:sp>
      <p:cxnSp>
        <p:nvCxnSpPr>
          <p:cNvPr id="116" name="直线箭头连接符 115"/>
          <p:cNvCxnSpPr>
            <a:stCxn id="3" idx="1"/>
            <a:endCxn id="115" idx="3"/>
          </p:cNvCxnSpPr>
          <p:nvPr/>
        </p:nvCxnSpPr>
        <p:spPr>
          <a:xfrm flipH="1">
            <a:off x="2736373" y="1232669"/>
            <a:ext cx="599871" cy="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65370" y="1976498"/>
            <a:ext cx="436397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DC 1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702966" y="1985999"/>
            <a:ext cx="436397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DC 2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823289" y="2139830"/>
            <a:ext cx="178115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Other </a:t>
            </a:r>
            <a:r>
              <a:rPr kumimoji="0" lang="en-US" altLang="zh-CN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ata </a:t>
            </a:r>
            <a:r>
              <a:rPr kumimoji="0" lang="en-US" altLang="zh-CN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enter</a:t>
            </a:r>
            <a:r>
              <a:rPr kumimoji="0" lang="en-US" altLang="zh-CN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 China and </a:t>
            </a:r>
            <a:r>
              <a:rPr lang="en-US" sz="1000" dirty="0" smtClean="0">
                <a:solidFill>
                  <a:srgbClr val="000000"/>
                </a:solidFill>
              </a:rPr>
              <a:t>around the world</a:t>
            </a:r>
            <a:r>
              <a:rPr kumimoji="0" lang="en-US" sz="1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s-IS" sz="1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…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84393" y="759991"/>
            <a:ext cx="875239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Headquarter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23289" y="2686747"/>
            <a:ext cx="2069191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10K</a:t>
            </a:r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 altLang="zh-CN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servers </a:t>
            </a:r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concurrent </a:t>
            </a:r>
            <a:r>
              <a:rPr lang="en-US" altLang="zh-CN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pulling image within one Data Center</a:t>
            </a:r>
          </a:p>
          <a:p>
            <a:pPr algn="l"/>
            <a:endParaRPr lang="en-US" altLang="zh-CN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30% </a:t>
            </a:r>
            <a:r>
              <a:rPr lang="en-US" altLang="zh-CN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faster layer download through p2p distribution</a:t>
            </a:r>
            <a:endParaRPr lang="en-US" altLang="zh-CN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47663" y="4879182"/>
            <a:ext cx="3672409" cy="258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Docker Engine enhanced with private registry mirror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561975" y="3219822"/>
            <a:ext cx="1087199" cy="663615"/>
            <a:chOff x="561975" y="3219822"/>
            <a:chExt cx="1087199" cy="663615"/>
          </a:xfrm>
        </p:grpSpPr>
        <p:sp>
          <p:nvSpPr>
            <p:cNvPr id="20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91" name="直线箭头连接符 90"/>
            <p:cNvCxnSpPr>
              <a:stCxn id="33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2" name="组 91"/>
          <p:cNvGrpSpPr/>
          <p:nvPr/>
        </p:nvGrpSpPr>
        <p:grpSpPr>
          <a:xfrm>
            <a:off x="547378" y="4035837"/>
            <a:ext cx="1087199" cy="663615"/>
            <a:chOff x="561975" y="3219822"/>
            <a:chExt cx="1087199" cy="663615"/>
          </a:xfrm>
        </p:grpSpPr>
        <p:sp>
          <p:nvSpPr>
            <p:cNvPr id="93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96" name="直线箭头连接符 95"/>
            <p:cNvCxnSpPr>
              <a:stCxn id="95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7" name="组 96"/>
          <p:cNvGrpSpPr/>
          <p:nvPr/>
        </p:nvGrpSpPr>
        <p:grpSpPr>
          <a:xfrm>
            <a:off x="2350555" y="4035837"/>
            <a:ext cx="1087199" cy="663615"/>
            <a:chOff x="561975" y="3219822"/>
            <a:chExt cx="1087199" cy="663615"/>
          </a:xfrm>
        </p:grpSpPr>
        <p:sp>
          <p:nvSpPr>
            <p:cNvPr id="98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99" name="圆角矩形 98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101" name="直线箭头连接符 100"/>
            <p:cNvCxnSpPr>
              <a:stCxn id="100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5" name="组 104"/>
          <p:cNvGrpSpPr/>
          <p:nvPr/>
        </p:nvGrpSpPr>
        <p:grpSpPr>
          <a:xfrm>
            <a:off x="2339752" y="3219822"/>
            <a:ext cx="1087199" cy="663615"/>
            <a:chOff x="561975" y="3219822"/>
            <a:chExt cx="1087199" cy="663615"/>
          </a:xfrm>
        </p:grpSpPr>
        <p:sp>
          <p:nvSpPr>
            <p:cNvPr id="106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109" name="直线箭头连接符 108"/>
            <p:cNvCxnSpPr>
              <a:stCxn id="108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0" name="直线箭头连接符 49"/>
          <p:cNvCxnSpPr>
            <a:stCxn id="9" idx="2"/>
            <a:endCxn id="33" idx="0"/>
          </p:cNvCxnSpPr>
          <p:nvPr/>
        </p:nvCxnSpPr>
        <p:spPr>
          <a:xfrm flipH="1">
            <a:off x="1112828" y="2499743"/>
            <a:ext cx="546388" cy="78269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直线箭头连接符 52"/>
          <p:cNvCxnSpPr>
            <a:endCxn id="108" idx="0"/>
          </p:cNvCxnSpPr>
          <p:nvPr/>
        </p:nvCxnSpPr>
        <p:spPr>
          <a:xfrm>
            <a:off x="1659216" y="2499743"/>
            <a:ext cx="1231389" cy="78269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5" name="直线箭头连接符 134"/>
          <p:cNvCxnSpPr>
            <a:endCxn id="95" idx="0"/>
          </p:cNvCxnSpPr>
          <p:nvPr/>
        </p:nvCxnSpPr>
        <p:spPr>
          <a:xfrm flipH="1">
            <a:off x="1098231" y="2499743"/>
            <a:ext cx="536347" cy="1598713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6" name="直线箭头连接符 135"/>
          <p:cNvCxnSpPr>
            <a:stCxn id="9" idx="2"/>
          </p:cNvCxnSpPr>
          <p:nvPr/>
        </p:nvCxnSpPr>
        <p:spPr>
          <a:xfrm>
            <a:off x="1659216" y="2499743"/>
            <a:ext cx="1231389" cy="1598713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7" name="Shape 308"/>
          <p:cNvSpPr/>
          <p:nvPr/>
        </p:nvSpPr>
        <p:spPr>
          <a:xfrm>
            <a:off x="4276142" y="2067695"/>
            <a:ext cx="1087199" cy="4320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zh-CN" sz="1200" dirty="0" smtClean="0"/>
              <a:t>Mirror</a:t>
            </a:r>
            <a:endParaRPr lang="en" sz="1200" dirty="0"/>
          </a:p>
        </p:txBody>
      </p:sp>
      <p:sp>
        <p:nvSpPr>
          <p:cNvPr id="138" name="Shape 310"/>
          <p:cNvSpPr/>
          <p:nvPr/>
        </p:nvSpPr>
        <p:spPr>
          <a:xfrm>
            <a:off x="5068230" y="2310821"/>
            <a:ext cx="726803" cy="259201"/>
          </a:xfrm>
          <a:prstGeom prst="flowChartMagneticDisk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000" dirty="0" smtClean="0"/>
              <a:t>OSS</a:t>
            </a:r>
            <a:endParaRPr lang="en" sz="1000" dirty="0"/>
          </a:p>
        </p:txBody>
      </p:sp>
      <p:grpSp>
        <p:nvGrpSpPr>
          <p:cNvPr id="140" name="组 139"/>
          <p:cNvGrpSpPr/>
          <p:nvPr/>
        </p:nvGrpSpPr>
        <p:grpSpPr>
          <a:xfrm>
            <a:off x="3722501" y="3219822"/>
            <a:ext cx="1087199" cy="663615"/>
            <a:chOff x="561975" y="3219822"/>
            <a:chExt cx="1087199" cy="663615"/>
          </a:xfrm>
        </p:grpSpPr>
        <p:sp>
          <p:nvSpPr>
            <p:cNvPr id="141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144" name="直线箭头连接符 143"/>
            <p:cNvCxnSpPr>
              <a:stCxn id="143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5" name="组 144"/>
          <p:cNvGrpSpPr/>
          <p:nvPr/>
        </p:nvGrpSpPr>
        <p:grpSpPr>
          <a:xfrm>
            <a:off x="3707904" y="4035837"/>
            <a:ext cx="1087199" cy="663615"/>
            <a:chOff x="561975" y="3219822"/>
            <a:chExt cx="1087199" cy="663615"/>
          </a:xfrm>
        </p:grpSpPr>
        <p:sp>
          <p:nvSpPr>
            <p:cNvPr id="146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148" name="圆角矩形 147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149" name="直线箭头连接符 148"/>
            <p:cNvCxnSpPr>
              <a:stCxn id="148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" name="组 149"/>
          <p:cNvGrpSpPr/>
          <p:nvPr/>
        </p:nvGrpSpPr>
        <p:grpSpPr>
          <a:xfrm>
            <a:off x="5511081" y="4035837"/>
            <a:ext cx="1087199" cy="663615"/>
            <a:chOff x="561975" y="3219822"/>
            <a:chExt cx="1087199" cy="663615"/>
          </a:xfrm>
        </p:grpSpPr>
        <p:sp>
          <p:nvSpPr>
            <p:cNvPr id="151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152" name="圆角矩形 151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154" name="直线箭头连接符 153"/>
            <p:cNvCxnSpPr>
              <a:stCxn id="153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5" name="组 154"/>
          <p:cNvGrpSpPr/>
          <p:nvPr/>
        </p:nvGrpSpPr>
        <p:grpSpPr>
          <a:xfrm>
            <a:off x="5500278" y="3219822"/>
            <a:ext cx="1087199" cy="663615"/>
            <a:chOff x="561975" y="3219822"/>
            <a:chExt cx="1087199" cy="663615"/>
          </a:xfrm>
        </p:grpSpPr>
        <p:sp>
          <p:nvSpPr>
            <p:cNvPr id="156" name="Shape 308"/>
            <p:cNvSpPr/>
            <p:nvPr/>
          </p:nvSpPr>
          <p:spPr>
            <a:xfrm>
              <a:off x="561975" y="3219822"/>
              <a:ext cx="1087199" cy="6636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200" dirty="0"/>
            </a:p>
          </p:txBody>
        </p:sp>
        <p:sp>
          <p:nvSpPr>
            <p:cNvPr id="157" name="圆角矩形 156"/>
            <p:cNvSpPr/>
            <p:nvPr/>
          </p:nvSpPr>
          <p:spPr>
            <a:xfrm>
              <a:off x="683568" y="3620424"/>
              <a:ext cx="864096" cy="18259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6000" tIns="36000" rIns="36000" bIns="36000" numCol="1" spcCol="38100" rtlCol="0" anchor="ctr">
              <a:sp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Docker</a:t>
              </a:r>
              <a:endParaRPr kumimoji="0" lang="en-US" sz="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sp>
          <p:nvSpPr>
            <p:cNvPr id="158" name="圆角矩形 157"/>
            <p:cNvSpPr/>
            <p:nvPr/>
          </p:nvSpPr>
          <p:spPr>
            <a:xfrm>
              <a:off x="683568" y="3282441"/>
              <a:ext cx="858520" cy="22541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6000" tIns="18000" rIns="36000" bIns="18000" numCol="1" spcCol="38100" rtlCol="0" anchor="ctr">
              <a:noAutofit/>
            </a:bodyPr>
            <a:lstStyle/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Proxy with P2P</a:t>
              </a:r>
            </a:p>
            <a:p>
              <a:pPr marL="0" marR="0" indent="0" algn="ctr" defTabSz="241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cs typeface="Microsoft YaHei"/>
                  <a:sym typeface="Microsoft YaHei"/>
                </a:rPr>
                <a:t>minion client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cs typeface="Microsoft YaHei"/>
                <a:sym typeface="Microsoft YaHei"/>
              </a:endParaRPr>
            </a:p>
          </p:txBody>
        </p:sp>
        <p:cxnSp>
          <p:nvCxnSpPr>
            <p:cNvPr id="159" name="直线箭头连接符 158"/>
            <p:cNvCxnSpPr>
              <a:stCxn id="158" idx="2"/>
            </p:cNvCxnSpPr>
            <p:nvPr/>
          </p:nvCxnSpPr>
          <p:spPr>
            <a:xfrm>
              <a:off x="1112828" y="3507854"/>
              <a:ext cx="0" cy="10633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61" name="直线箭头连接符 160"/>
          <p:cNvCxnSpPr>
            <a:stCxn id="137" idx="2"/>
            <a:endCxn id="143" idx="0"/>
          </p:cNvCxnSpPr>
          <p:nvPr/>
        </p:nvCxnSpPr>
        <p:spPr>
          <a:xfrm flipH="1">
            <a:off x="4273354" y="2499743"/>
            <a:ext cx="546388" cy="78269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直线箭头连接符 161"/>
          <p:cNvCxnSpPr>
            <a:endCxn id="158" idx="0"/>
          </p:cNvCxnSpPr>
          <p:nvPr/>
        </p:nvCxnSpPr>
        <p:spPr>
          <a:xfrm>
            <a:off x="4819742" y="2499743"/>
            <a:ext cx="1231389" cy="782698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3" name="直线箭头连接符 162"/>
          <p:cNvCxnSpPr>
            <a:endCxn id="148" idx="0"/>
          </p:cNvCxnSpPr>
          <p:nvPr/>
        </p:nvCxnSpPr>
        <p:spPr>
          <a:xfrm flipH="1">
            <a:off x="4258757" y="2499743"/>
            <a:ext cx="536347" cy="1598713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4" name="直线箭头连接符 163"/>
          <p:cNvCxnSpPr>
            <a:stCxn id="137" idx="2"/>
          </p:cNvCxnSpPr>
          <p:nvPr/>
        </p:nvCxnSpPr>
        <p:spPr>
          <a:xfrm>
            <a:off x="4819742" y="2499743"/>
            <a:ext cx="1231389" cy="1598713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直线连接符 53"/>
          <p:cNvCxnSpPr>
            <a:stCxn id="33" idx="3"/>
            <a:endCxn id="48" idx="4"/>
          </p:cNvCxnSpPr>
          <p:nvPr/>
        </p:nvCxnSpPr>
        <p:spPr>
          <a:xfrm>
            <a:off x="1542088" y="3395148"/>
            <a:ext cx="328666" cy="275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5" name="直线连接符 164"/>
          <p:cNvCxnSpPr>
            <a:stCxn id="95" idx="3"/>
            <a:endCxn id="48" idx="2"/>
          </p:cNvCxnSpPr>
          <p:nvPr/>
        </p:nvCxnSpPr>
        <p:spPr>
          <a:xfrm flipV="1">
            <a:off x="1527491" y="4035837"/>
            <a:ext cx="343263" cy="1753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直线连接符 165"/>
          <p:cNvCxnSpPr>
            <a:stCxn id="100" idx="1"/>
            <a:endCxn id="48" idx="1"/>
          </p:cNvCxnSpPr>
          <p:nvPr/>
        </p:nvCxnSpPr>
        <p:spPr>
          <a:xfrm flipH="1" flipV="1">
            <a:off x="2127268" y="4035837"/>
            <a:ext cx="344880" cy="1753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直线连接符 166"/>
          <p:cNvCxnSpPr>
            <a:stCxn id="108" idx="1"/>
            <a:endCxn id="48" idx="5"/>
          </p:cNvCxnSpPr>
          <p:nvPr/>
        </p:nvCxnSpPr>
        <p:spPr>
          <a:xfrm flipH="1">
            <a:off x="2127268" y="3395148"/>
            <a:ext cx="334077" cy="275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3" name="六边形 172"/>
          <p:cNvSpPr/>
          <p:nvPr/>
        </p:nvSpPr>
        <p:spPr>
          <a:xfrm>
            <a:off x="4938519" y="3670611"/>
            <a:ext cx="439127" cy="365226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/>
                <a:ea typeface="Microsoft YaHei"/>
                <a:cs typeface="Microsoft YaHei"/>
                <a:sym typeface="Microsoft YaHei"/>
              </a:rPr>
              <a:t>tracker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74" name="直线连接符 173"/>
          <p:cNvCxnSpPr>
            <a:stCxn id="143" idx="3"/>
            <a:endCxn id="173" idx="4"/>
          </p:cNvCxnSpPr>
          <p:nvPr/>
        </p:nvCxnSpPr>
        <p:spPr>
          <a:xfrm>
            <a:off x="4702614" y="3395148"/>
            <a:ext cx="327212" cy="275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5" name="直线连接符 174"/>
          <p:cNvCxnSpPr>
            <a:stCxn id="148" idx="3"/>
            <a:endCxn id="173" idx="2"/>
          </p:cNvCxnSpPr>
          <p:nvPr/>
        </p:nvCxnSpPr>
        <p:spPr>
          <a:xfrm flipV="1">
            <a:off x="4688017" y="4035837"/>
            <a:ext cx="341809" cy="1753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6" name="直线连接符 175"/>
          <p:cNvCxnSpPr>
            <a:stCxn id="153" idx="1"/>
            <a:endCxn id="173" idx="1"/>
          </p:cNvCxnSpPr>
          <p:nvPr/>
        </p:nvCxnSpPr>
        <p:spPr>
          <a:xfrm flipH="1" flipV="1">
            <a:off x="5286340" y="4035837"/>
            <a:ext cx="346334" cy="1753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直线连接符 176"/>
          <p:cNvCxnSpPr>
            <a:stCxn id="158" idx="1"/>
            <a:endCxn id="173" idx="5"/>
          </p:cNvCxnSpPr>
          <p:nvPr/>
        </p:nvCxnSpPr>
        <p:spPr>
          <a:xfrm flipH="1">
            <a:off x="5286340" y="3395148"/>
            <a:ext cx="335531" cy="275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95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Setup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61" y="1754663"/>
            <a:ext cx="4764427" cy="7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71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67544" y="1337161"/>
            <a:ext cx="8216982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rgbClr val="000000"/>
                </a:solidFill>
              </a:rPr>
              <a:t>Cloud and Docker Status Update in China</a:t>
            </a:r>
          </a:p>
          <a:p>
            <a:pPr marL="685800" lvl="1" indent="-685800" algn="l" defTabSz="584200" rtl="0" latinLnBrk="1" hangingPunct="0"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Successful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Stories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9592" y="2613560"/>
            <a:ext cx="6768752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685800" lvl="6" indent="-685800" algn="l" defTabSz="584200" rtl="0" latinLnBrk="1" hangingPunct="0"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Aliyun </a:t>
            </a:r>
            <a:r>
              <a:rPr lang="en-US" altLang="zh-CN" sz="2800" dirty="0">
                <a:solidFill>
                  <a:srgbClr val="000000"/>
                </a:solidFill>
              </a:rPr>
              <a:t>Container Service</a:t>
            </a:r>
          </a:p>
          <a:p>
            <a:pPr marL="685800" lvl="6" indent="-685800" algn="l" defTabSz="584200" rtl="0" latinLnBrk="1" hangingPunct="0"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Dedicated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Cloud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Powered By Container</a:t>
            </a:r>
          </a:p>
          <a:p>
            <a:pPr marL="685800" lvl="5" indent="-685800" algn="l" defTabSz="584200" rtl="0" latinLnBrk="1" hangingPunct="0">
              <a:buFont typeface="Arial"/>
              <a:buChar char="•"/>
            </a:pPr>
            <a:r>
              <a:rPr lang="en-US" altLang="zh-CN" sz="2800" dirty="0">
                <a:solidFill>
                  <a:srgbClr val="000000"/>
                </a:solidFill>
              </a:rPr>
              <a:t>Scalable Docker Image Distribution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64738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000" dirty="0"/>
              <a:t>Alibaba Cloud: A Global Player for Cloud </a:t>
            </a:r>
            <a:r>
              <a:rPr kumimoji="1" lang="en-US" altLang="zh-CN" sz="2000" dirty="0" smtClean="0"/>
              <a:t>Computing</a:t>
            </a:r>
            <a:endParaRPr kumimoji="1" lang="zh-CN" altLang="en-US" sz="1800" dirty="0"/>
          </a:p>
        </p:txBody>
      </p:sp>
      <p:pic>
        <p:nvPicPr>
          <p:cNvPr id="9" name="BG.jpg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-1" y="872172"/>
            <a:ext cx="9144001" cy="427132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</p:pic>
      <p:pic>
        <p:nvPicPr>
          <p:cNvPr id="10" name="map-filtered.png"/>
          <p:cNvPicPr>
            <a:picLocks/>
          </p:cNvPicPr>
          <p:nvPr/>
        </p:nvPicPr>
        <p:blipFill>
          <a:blip r:embed="rId3">
            <a:alphaModFix amt="46298"/>
            <a:extLst/>
          </a:blip>
          <a:stretch>
            <a:fillRect/>
          </a:stretch>
        </p:blipFill>
        <p:spPr>
          <a:xfrm>
            <a:off x="638163" y="915566"/>
            <a:ext cx="7894277" cy="40088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535"/>
          <p:cNvGrpSpPr/>
          <p:nvPr/>
        </p:nvGrpSpPr>
        <p:grpSpPr>
          <a:xfrm>
            <a:off x="1615739" y="2560664"/>
            <a:ext cx="1330973" cy="552462"/>
            <a:chOff x="0" y="0"/>
            <a:chExt cx="3549260" cy="1473231"/>
          </a:xfrm>
        </p:grpSpPr>
        <p:sp>
          <p:nvSpPr>
            <p:cNvPr id="12" name="Shape 533"/>
            <p:cNvSpPr/>
            <p:nvPr/>
          </p:nvSpPr>
          <p:spPr>
            <a:xfrm>
              <a:off x="303840" y="0"/>
              <a:ext cx="204152" cy="204151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Shape 534"/>
            <p:cNvSpPr/>
            <p:nvPr/>
          </p:nvSpPr>
          <p:spPr>
            <a:xfrm>
              <a:off x="0" y="394910"/>
              <a:ext cx="3549261" cy="1078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US West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" name="Group 538"/>
          <p:cNvGrpSpPr/>
          <p:nvPr/>
        </p:nvGrpSpPr>
        <p:grpSpPr>
          <a:xfrm>
            <a:off x="4466222" y="2167058"/>
            <a:ext cx="1330973" cy="529827"/>
            <a:chOff x="366930" y="0"/>
            <a:chExt cx="3549260" cy="1412871"/>
          </a:xfrm>
        </p:grpSpPr>
        <p:sp>
          <p:nvSpPr>
            <p:cNvPr id="15" name="Shape 536"/>
            <p:cNvSpPr/>
            <p:nvPr/>
          </p:nvSpPr>
          <p:spPr>
            <a:xfrm>
              <a:off x="625440" y="0"/>
              <a:ext cx="204152" cy="204151"/>
            </a:xfrm>
            <a:prstGeom prst="ellipse">
              <a:avLst/>
            </a:prstGeom>
            <a:solidFill>
              <a:srgbClr val="1086D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Shape 537"/>
            <p:cNvSpPr/>
            <p:nvPr/>
          </p:nvSpPr>
          <p:spPr>
            <a:xfrm>
              <a:off x="366930" y="334549"/>
              <a:ext cx="3549261" cy="1078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Europe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" name="Group 541"/>
          <p:cNvGrpSpPr/>
          <p:nvPr/>
        </p:nvGrpSpPr>
        <p:grpSpPr>
          <a:xfrm>
            <a:off x="5726296" y="1992627"/>
            <a:ext cx="561795" cy="308807"/>
            <a:chOff x="1025352" y="0"/>
            <a:chExt cx="1498119" cy="823484"/>
          </a:xfrm>
        </p:grpSpPr>
        <p:sp>
          <p:nvSpPr>
            <p:cNvPr id="18" name="Shape 539"/>
            <p:cNvSpPr/>
            <p:nvPr/>
          </p:nvSpPr>
          <p:spPr>
            <a:xfrm>
              <a:off x="1025352" y="309667"/>
              <a:ext cx="204152" cy="204151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Shape 540"/>
            <p:cNvSpPr/>
            <p:nvPr/>
          </p:nvSpPr>
          <p:spPr>
            <a:xfrm>
              <a:off x="1301569" y="0"/>
              <a:ext cx="1221904" cy="823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Russia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Group 544"/>
          <p:cNvGrpSpPr/>
          <p:nvPr/>
        </p:nvGrpSpPr>
        <p:grpSpPr>
          <a:xfrm>
            <a:off x="6398481" y="2452588"/>
            <a:ext cx="578769" cy="390612"/>
            <a:chOff x="-206096" y="-108621"/>
            <a:chExt cx="1543381" cy="1041629"/>
          </a:xfrm>
        </p:grpSpPr>
        <p:sp>
          <p:nvSpPr>
            <p:cNvPr id="21" name="Shape 542"/>
            <p:cNvSpPr/>
            <p:nvPr/>
          </p:nvSpPr>
          <p:spPr>
            <a:xfrm>
              <a:off x="850589" y="-108621"/>
              <a:ext cx="486695" cy="486695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Shape 543"/>
            <p:cNvSpPr/>
            <p:nvPr/>
          </p:nvSpPr>
          <p:spPr>
            <a:xfrm>
              <a:off x="-206096" y="383732"/>
              <a:ext cx="1543381" cy="549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92500" lnSpcReduction="10000"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CN North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3" name="Group 547"/>
          <p:cNvGrpSpPr/>
          <p:nvPr/>
        </p:nvGrpSpPr>
        <p:grpSpPr>
          <a:xfrm>
            <a:off x="6895992" y="2656098"/>
            <a:ext cx="700344" cy="298340"/>
            <a:chOff x="0" y="489249"/>
            <a:chExt cx="1867580" cy="795572"/>
          </a:xfrm>
        </p:grpSpPr>
        <p:sp>
          <p:nvSpPr>
            <p:cNvPr id="24" name="Shape 545"/>
            <p:cNvSpPr/>
            <p:nvPr/>
          </p:nvSpPr>
          <p:spPr>
            <a:xfrm>
              <a:off x="0" y="489249"/>
              <a:ext cx="435320" cy="435321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Shape 546"/>
            <p:cNvSpPr/>
            <p:nvPr/>
          </p:nvSpPr>
          <p:spPr>
            <a:xfrm>
              <a:off x="422783" y="712254"/>
              <a:ext cx="1444797" cy="5725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CN East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6" name="Group 550"/>
          <p:cNvGrpSpPr/>
          <p:nvPr/>
        </p:nvGrpSpPr>
        <p:grpSpPr>
          <a:xfrm>
            <a:off x="7323287" y="2444539"/>
            <a:ext cx="470030" cy="308807"/>
            <a:chOff x="0" y="0"/>
            <a:chExt cx="1253411" cy="823484"/>
          </a:xfrm>
        </p:grpSpPr>
        <p:sp>
          <p:nvSpPr>
            <p:cNvPr id="27" name="Shape 548"/>
            <p:cNvSpPr/>
            <p:nvPr/>
          </p:nvSpPr>
          <p:spPr>
            <a:xfrm>
              <a:off x="0" y="309667"/>
              <a:ext cx="204151" cy="204151"/>
            </a:xfrm>
            <a:prstGeom prst="ellipse">
              <a:avLst/>
            </a:prstGeom>
            <a:solidFill>
              <a:srgbClr val="1086D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Shape 549"/>
            <p:cNvSpPr/>
            <p:nvPr/>
          </p:nvSpPr>
          <p:spPr>
            <a:xfrm>
              <a:off x="265520" y="0"/>
              <a:ext cx="987892" cy="823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Japan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9" name="Group 553"/>
          <p:cNvGrpSpPr/>
          <p:nvPr/>
        </p:nvGrpSpPr>
        <p:grpSpPr>
          <a:xfrm>
            <a:off x="6795980" y="2872663"/>
            <a:ext cx="800356" cy="364299"/>
            <a:chOff x="0" y="0"/>
            <a:chExt cx="2134281" cy="971462"/>
          </a:xfrm>
        </p:grpSpPr>
        <p:sp>
          <p:nvSpPr>
            <p:cNvPr id="30" name="Shape 551"/>
            <p:cNvSpPr/>
            <p:nvPr/>
          </p:nvSpPr>
          <p:spPr>
            <a:xfrm>
              <a:off x="0" y="0"/>
              <a:ext cx="204151" cy="204151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Shape 552"/>
            <p:cNvSpPr/>
            <p:nvPr/>
          </p:nvSpPr>
          <p:spPr>
            <a:xfrm>
              <a:off x="236957" y="147976"/>
              <a:ext cx="1897324" cy="823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Hong Kong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2" name="Group 556"/>
          <p:cNvGrpSpPr/>
          <p:nvPr/>
        </p:nvGrpSpPr>
        <p:grpSpPr>
          <a:xfrm>
            <a:off x="6228184" y="2810750"/>
            <a:ext cx="558628" cy="320523"/>
            <a:chOff x="-419772" y="0"/>
            <a:chExt cx="1489672" cy="854727"/>
          </a:xfrm>
        </p:grpSpPr>
        <p:sp>
          <p:nvSpPr>
            <p:cNvPr id="33" name="Shape 554"/>
            <p:cNvSpPr/>
            <p:nvPr/>
          </p:nvSpPr>
          <p:spPr>
            <a:xfrm>
              <a:off x="865748" y="0"/>
              <a:ext cx="204152" cy="204151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Shape 555"/>
            <p:cNvSpPr/>
            <p:nvPr/>
          </p:nvSpPr>
          <p:spPr>
            <a:xfrm>
              <a:off x="-419772" y="31240"/>
              <a:ext cx="1407664" cy="823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CN South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5" name="Group 559"/>
          <p:cNvGrpSpPr/>
          <p:nvPr/>
        </p:nvGrpSpPr>
        <p:grpSpPr>
          <a:xfrm>
            <a:off x="6532550" y="3271055"/>
            <a:ext cx="867294" cy="308807"/>
            <a:chOff x="0" y="0"/>
            <a:chExt cx="1815376" cy="823484"/>
          </a:xfrm>
        </p:grpSpPr>
        <p:sp>
          <p:nvSpPr>
            <p:cNvPr id="36" name="Shape 557"/>
            <p:cNvSpPr/>
            <p:nvPr/>
          </p:nvSpPr>
          <p:spPr>
            <a:xfrm>
              <a:off x="0" y="141964"/>
              <a:ext cx="204151" cy="204152"/>
            </a:xfrm>
            <a:prstGeom prst="ellipse">
              <a:avLst/>
            </a:prstGeom>
            <a:solidFill>
              <a:srgbClr val="1086D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Shape 558"/>
            <p:cNvSpPr/>
            <p:nvPr/>
          </p:nvSpPr>
          <p:spPr>
            <a:xfrm>
              <a:off x="346588" y="0"/>
              <a:ext cx="1468789" cy="823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Singapore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8" name="Group 562"/>
          <p:cNvGrpSpPr/>
          <p:nvPr/>
        </p:nvGrpSpPr>
        <p:grpSpPr>
          <a:xfrm>
            <a:off x="5346312" y="2859472"/>
            <a:ext cx="614048" cy="427020"/>
            <a:chOff x="0" y="0"/>
            <a:chExt cx="1637460" cy="1138719"/>
          </a:xfrm>
        </p:grpSpPr>
        <p:sp>
          <p:nvSpPr>
            <p:cNvPr id="39" name="Shape 560"/>
            <p:cNvSpPr/>
            <p:nvPr/>
          </p:nvSpPr>
          <p:spPr>
            <a:xfrm>
              <a:off x="308657" y="0"/>
              <a:ext cx="204151" cy="204151"/>
            </a:xfrm>
            <a:prstGeom prst="ellipse">
              <a:avLst/>
            </a:prstGeom>
            <a:solidFill>
              <a:srgbClr val="1086D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Shape 561"/>
            <p:cNvSpPr/>
            <p:nvPr/>
          </p:nvSpPr>
          <p:spPr>
            <a:xfrm>
              <a:off x="0" y="315235"/>
              <a:ext cx="1637461" cy="823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Middle East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oup 567"/>
          <p:cNvGrpSpPr/>
          <p:nvPr/>
        </p:nvGrpSpPr>
        <p:grpSpPr>
          <a:xfrm>
            <a:off x="836096" y="4096185"/>
            <a:ext cx="855584" cy="425252"/>
            <a:chOff x="0" y="0"/>
            <a:chExt cx="2281556" cy="1134006"/>
          </a:xfrm>
        </p:grpSpPr>
        <p:sp>
          <p:nvSpPr>
            <p:cNvPr id="42" name="Shape 563"/>
            <p:cNvSpPr/>
            <p:nvPr/>
          </p:nvSpPr>
          <p:spPr>
            <a:xfrm>
              <a:off x="0" y="103864"/>
              <a:ext cx="204151" cy="2041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1000">
                <a:solidFill>
                  <a:schemeClr val="bg1"/>
                </a:solidFill>
              </a:endParaRPr>
            </a:p>
          </p:txBody>
        </p:sp>
        <p:sp>
          <p:nvSpPr>
            <p:cNvPr id="43" name="Shape 564"/>
            <p:cNvSpPr/>
            <p:nvPr/>
          </p:nvSpPr>
          <p:spPr>
            <a:xfrm>
              <a:off x="333888" y="0"/>
              <a:ext cx="1947668" cy="488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62500" lnSpcReduction="20000"/>
            </a:bodyPr>
            <a:lstStyle>
              <a:lvl1pPr algn="l" defTabSz="627379">
                <a:defRPr sz="2128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1000" dirty="0" smtClean="0">
                  <a:solidFill>
                    <a:schemeClr val="bg1"/>
                  </a:solidFill>
                </a:rPr>
                <a:t>Existed</a:t>
              </a:r>
              <a:endParaRPr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Shape 565"/>
            <p:cNvSpPr/>
            <p:nvPr/>
          </p:nvSpPr>
          <p:spPr>
            <a:xfrm>
              <a:off x="0" y="749789"/>
              <a:ext cx="204151" cy="204152"/>
            </a:xfrm>
            <a:prstGeom prst="ellipse">
              <a:avLst/>
            </a:prstGeom>
            <a:solidFill>
              <a:srgbClr val="1086D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1000">
                <a:solidFill>
                  <a:schemeClr val="bg1"/>
                </a:solidFill>
              </a:endParaRPr>
            </a:p>
          </p:txBody>
        </p:sp>
        <p:sp>
          <p:nvSpPr>
            <p:cNvPr id="45" name="Shape 566"/>
            <p:cNvSpPr/>
            <p:nvPr/>
          </p:nvSpPr>
          <p:spPr>
            <a:xfrm>
              <a:off x="333888" y="645924"/>
              <a:ext cx="1468789" cy="48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62500" lnSpcReduction="20000"/>
            </a:bodyPr>
            <a:lstStyle>
              <a:lvl1pPr algn="l" defTabSz="627379">
                <a:defRPr sz="2128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1000" dirty="0" smtClean="0">
                  <a:solidFill>
                    <a:schemeClr val="bg1"/>
                  </a:solidFill>
                </a:rPr>
                <a:t>Planned</a:t>
              </a:r>
              <a:endParaRPr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图片 4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17067" flipH="1">
            <a:off x="480449" y="2169439"/>
            <a:ext cx="1253421" cy="318748"/>
          </a:xfrm>
          <a:prstGeom prst="rect">
            <a:avLst/>
          </a:prstGeom>
          <a:effectLst>
            <a:outerShdw blurRad="50800" dist="8725" dir="5400000" rotWithShape="0">
              <a:srgbClr val="DCDEE0"/>
            </a:outerShdw>
          </a:effectLst>
        </p:spPr>
      </p:pic>
      <p:pic>
        <p:nvPicPr>
          <p:cNvPr id="47" name="图片 4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980509">
            <a:off x="1823708" y="2074345"/>
            <a:ext cx="1167517" cy="248781"/>
          </a:xfrm>
          <a:prstGeom prst="rect">
            <a:avLst/>
          </a:prstGeom>
          <a:effectLst>
            <a:outerShdw blurRad="50800" dist="8725" dir="5400000" rotWithShape="0">
              <a:srgbClr val="2286F0"/>
            </a:outerShdw>
          </a:effectLst>
        </p:spPr>
      </p:pic>
      <p:pic>
        <p:nvPicPr>
          <p:cNvPr id="48" name="图片 4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464">
            <a:off x="1885539" y="2504966"/>
            <a:ext cx="587084" cy="186815"/>
          </a:xfrm>
          <a:prstGeom prst="rect">
            <a:avLst/>
          </a:prstGeom>
          <a:effectLst>
            <a:outerShdw blurRad="50800" dist="8725" dir="5400000" rotWithShape="0">
              <a:schemeClr val="accent3"/>
            </a:outerShdw>
          </a:effectLst>
        </p:spPr>
      </p:pic>
      <p:pic>
        <p:nvPicPr>
          <p:cNvPr id="49" name="图片 48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946616">
            <a:off x="6936410" y="1758091"/>
            <a:ext cx="1603369" cy="361449"/>
          </a:xfrm>
          <a:prstGeom prst="rect">
            <a:avLst/>
          </a:prstGeom>
          <a:effectLst>
            <a:outerShdw blurRad="50800" dist="8725" dir="5400000" rotWithShape="0">
              <a:srgbClr val="DCDEE0"/>
            </a:outerShdw>
          </a:effectLst>
        </p:spPr>
      </p:pic>
      <p:pic>
        <p:nvPicPr>
          <p:cNvPr id="50" name="图片 49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1031198">
            <a:off x="7014202" y="2379469"/>
            <a:ext cx="1049985" cy="224390"/>
          </a:xfrm>
          <a:prstGeom prst="rect">
            <a:avLst/>
          </a:prstGeom>
          <a:effectLst>
            <a:outerShdw blurRad="50800" dist="8725" dir="5400000" rotWithShape="0">
              <a:schemeClr val="accent3"/>
            </a:outerShdw>
          </a:effectLst>
        </p:spPr>
      </p:pic>
      <p:pic>
        <p:nvPicPr>
          <p:cNvPr id="51" name="图片 50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045447">
            <a:off x="6944550" y="2926427"/>
            <a:ext cx="966137" cy="268775"/>
          </a:xfrm>
          <a:prstGeom prst="rect">
            <a:avLst/>
          </a:prstGeom>
          <a:effectLst>
            <a:outerShdw blurRad="50800" dist="8725" dir="5400000" rotWithShape="0">
              <a:srgbClr val="2286F0"/>
            </a:outerShdw>
          </a:effectLst>
        </p:spPr>
      </p:pic>
      <p:pic>
        <p:nvPicPr>
          <p:cNvPr id="52" name="图片 51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81960" flipH="1">
            <a:off x="4146174" y="2295428"/>
            <a:ext cx="2372782" cy="707240"/>
          </a:xfrm>
          <a:prstGeom prst="rect">
            <a:avLst/>
          </a:prstGeom>
          <a:effectLst>
            <a:outerShdw blurRad="50800" dist="8725" dir="5400000" rotWithShape="0">
              <a:srgbClr val="2286F0"/>
            </a:outerShdw>
          </a:effectLst>
        </p:spPr>
      </p:pic>
      <p:pic>
        <p:nvPicPr>
          <p:cNvPr id="53" name="图片 52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534332" flipH="1">
            <a:off x="4524963" y="1712251"/>
            <a:ext cx="2274866" cy="719315"/>
          </a:xfrm>
          <a:prstGeom prst="rect">
            <a:avLst/>
          </a:prstGeom>
          <a:effectLst>
            <a:outerShdw blurRad="50800" dist="8725" dir="5400000" rotWithShape="0">
              <a:schemeClr val="accent3"/>
            </a:outerShdw>
          </a:effectLst>
        </p:spPr>
      </p:pic>
      <p:pic>
        <p:nvPicPr>
          <p:cNvPr id="54" name="图片 53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563015" flipH="1">
            <a:off x="5806262" y="2735559"/>
            <a:ext cx="589283" cy="199906"/>
          </a:xfrm>
          <a:prstGeom prst="rect">
            <a:avLst/>
          </a:prstGeom>
          <a:effectLst>
            <a:outerShdw blurRad="50800" dist="8725" dir="5400000" rotWithShape="0">
              <a:srgbClr val="DCDEE0"/>
            </a:outerShdw>
          </a:effectLst>
        </p:spPr>
      </p:pic>
      <p:grpSp>
        <p:nvGrpSpPr>
          <p:cNvPr id="55" name="Group 579"/>
          <p:cNvGrpSpPr/>
          <p:nvPr/>
        </p:nvGrpSpPr>
        <p:grpSpPr>
          <a:xfrm>
            <a:off x="2374522" y="2663468"/>
            <a:ext cx="1330973" cy="552462"/>
            <a:chOff x="0" y="0"/>
            <a:chExt cx="3549260" cy="1473231"/>
          </a:xfrm>
        </p:grpSpPr>
        <p:sp>
          <p:nvSpPr>
            <p:cNvPr id="56" name="Shape 577"/>
            <p:cNvSpPr/>
            <p:nvPr/>
          </p:nvSpPr>
          <p:spPr>
            <a:xfrm>
              <a:off x="303840" y="0"/>
              <a:ext cx="204152" cy="204151"/>
            </a:xfrm>
            <a:prstGeom prst="ellipse">
              <a:avLst/>
            </a:prstGeom>
            <a:solidFill>
              <a:srgbClr val="F9FFF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 sz="8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Shape 578"/>
            <p:cNvSpPr/>
            <p:nvPr/>
          </p:nvSpPr>
          <p:spPr>
            <a:xfrm>
              <a:off x="0" y="394910"/>
              <a:ext cx="3549261" cy="1078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800">
                  <a:latin typeface="FZYouHeiS-EL-GB"/>
                  <a:ea typeface="FZYouHeiS-EL-GB"/>
                  <a:cs typeface="FZYouHeiS-EL-GB"/>
                  <a:sym typeface="FZYouHeiS-EL-GB"/>
                </a:defRPr>
              </a:lvl1pPr>
            </a:lstStyle>
            <a:p>
              <a:r>
                <a:rPr lang="en-US" sz="800" dirty="0" smtClean="0">
                  <a:solidFill>
                    <a:schemeClr val="bg1"/>
                  </a:solidFill>
                  <a:latin typeface="Calibri"/>
                  <a:cs typeface="Calibri"/>
                </a:rPr>
                <a:t>US East</a:t>
              </a:r>
              <a:endParaRPr sz="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8" name="图片 57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19980509">
            <a:off x="2621464" y="2339536"/>
            <a:ext cx="774248" cy="171425"/>
          </a:xfrm>
          <a:prstGeom prst="rect">
            <a:avLst/>
          </a:prstGeom>
          <a:effectLst>
            <a:outerShdw blurRad="50800" dist="8725" dir="5400000" rotWithShape="0">
              <a:srgbClr val="2286F0"/>
            </a:outerShdw>
          </a:effectLst>
        </p:spPr>
      </p:pic>
      <p:pic>
        <p:nvPicPr>
          <p:cNvPr id="59" name="图片 58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 rot="163634">
            <a:off x="2627955" y="2669328"/>
            <a:ext cx="514486" cy="120950"/>
          </a:xfrm>
          <a:prstGeom prst="rect">
            <a:avLst/>
          </a:prstGeom>
          <a:effectLst>
            <a:outerShdw blurRad="50800" dist="8725" dir="5400000" rotWithShape="0">
              <a:schemeClr val="accent3"/>
            </a:outerShdw>
          </a:effectLst>
        </p:spPr>
      </p:pic>
    </p:spTree>
    <p:extLst>
      <p:ext uri="{BB962C8B-B14F-4D97-AF65-F5344CB8AC3E}">
        <p14:creationId xmlns:p14="http://schemas.microsoft.com/office/powerpoint/2010/main" val="1845075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975" y="156199"/>
            <a:ext cx="8122551" cy="4713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Alibaba Cloud: 93 Cloud Services </a:t>
            </a:r>
            <a:r>
              <a:rPr lang="en-US" altLang="zh-CN" sz="2000" dirty="0"/>
              <a:t>Public Available </a:t>
            </a:r>
            <a:endParaRPr 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" y="590693"/>
            <a:ext cx="9216008" cy="46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marR="0" indent="-68580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altLang="zh-CN" dirty="0">
                <a:solidFill>
                  <a:srgbClr val="000000"/>
                </a:solidFill>
              </a:rPr>
              <a:t>Cloud and Docker Status Update in China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7325"/>
            <a:ext cx="4123944" cy="26906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504" y="2131596"/>
            <a:ext cx="2952328" cy="280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rgbClr val="000000"/>
                </a:solidFill>
              </a:rPr>
              <a:t>China cloud relative to the West – DB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512" y="826315"/>
            <a:ext cx="8672756" cy="115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l"/>
              <a:tabLst/>
            </a:pPr>
            <a:r>
              <a:rPr lang="en-US" sz="1200" dirty="0">
                <a:solidFill>
                  <a:srgbClr val="000000"/>
                </a:solidFill>
              </a:rPr>
              <a:t>China’s cloud spending to reach 24.5% of the West by 2018 from 5.7% in </a:t>
            </a:r>
            <a:r>
              <a:rPr lang="en-US" sz="1200" dirty="0" smtClean="0">
                <a:solidFill>
                  <a:srgbClr val="000000"/>
                </a:solidFill>
              </a:rPr>
              <a:t>2015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l"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l"/>
              <a:tabLst/>
            </a:pPr>
            <a:r>
              <a:rPr lang="en-US" sz="1200" dirty="0">
                <a:solidFill>
                  <a:srgbClr val="000000"/>
                </a:solidFill>
              </a:rPr>
              <a:t>More than 80% respondents are already using or plan to use </a:t>
            </a:r>
            <a:r>
              <a:rPr lang="en-US" sz="1200" dirty="0" smtClean="0">
                <a:solidFill>
                  <a:srgbClr val="000000"/>
                </a:solidFill>
              </a:rPr>
              <a:t>containers, but only 10% used in production environment.</a:t>
            </a:r>
            <a:endPara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45" y="2796509"/>
            <a:ext cx="2384679" cy="200748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20072" y="4731990"/>
            <a:ext cx="3816424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Survey</a:t>
            </a:r>
            <a:r>
              <a:rPr kumimoji="0" lang="en-US" sz="9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result from  350+ feedbacks by Alibaba Cloud, June 2016 </a:t>
            </a:r>
            <a:endParaRPr kumimoji="0" lang="en-US" sz="9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20523" y="2728359"/>
            <a:ext cx="1359737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Docker Adoption </a:t>
            </a:r>
            <a:r>
              <a:rPr lang="en-US" sz="900" b="1" dirty="0" smtClean="0">
                <a:solidFill>
                  <a:srgbClr val="000000"/>
                </a:solidFill>
              </a:rPr>
              <a:t>in China</a:t>
            </a:r>
            <a:endParaRPr kumimoji="0" lang="en-US" sz="9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7774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249126"/>
            <a:ext cx="5020818" cy="2346960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4860032" y="2067694"/>
            <a:ext cx="2664296" cy="6480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522544" y="2067694"/>
            <a:ext cx="1441943" cy="6480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18913" y="966754"/>
            <a:ext cx="3217837" cy="3765235"/>
          </a:xfrm>
          <a:prstGeom prst="rect">
            <a:avLst/>
          </a:prstGeom>
        </p:spPr>
        <p:txBody>
          <a:bodyPr vert="horz" lIns="57607" tIns="28804" rIns="57607" bIns="28804" rtlCol="0">
            <a:noAutofit/>
          </a:bodyPr>
          <a:lstStyle>
            <a:lvl1pPr marL="342878" indent="-342878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74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742903" indent="-285733" algn="l" defTabSz="9143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57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marL="114292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81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marL="1600098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marL="2057268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  <a:lvl6pPr marL="2514439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version: '2'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services: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wordpress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image: wordpress:4.5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restart: always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links: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- '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db:mysql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'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volumes: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- '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wp_upload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:/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var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/www/html/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wp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-content/uploads'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environment: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- WORDPRESS_DB_USER=blog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- WORDPRESS_DB_PASSWORD=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xxxxxx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- WORDPRESS_DB_NAME=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wordpress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altLang="zh-CN" sz="700" dirty="0">
                <a:solidFill>
                  <a:srgbClr val="000000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Menlo Regular"/>
                <a:cs typeface="Menlo Regular"/>
              </a:rPr>
              <a:t>-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availability:az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==2</a:t>
            </a:r>
          </a:p>
          <a:p>
            <a:pPr marL="0" indent="0">
              <a:buNone/>
            </a:pPr>
            <a:r>
              <a:rPr lang="en-US" sz="700" dirty="0" smtClean="0">
                <a:solidFill>
                  <a:srgbClr val="000000"/>
                </a:solidFill>
                <a:latin typeface="Menlo Regular"/>
                <a:cs typeface="Menlo Regular"/>
              </a:rPr>
              <a:t>    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labels: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aliyun.probe.url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 http://container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aliyun.routing.port_80: </a:t>
            </a:r>
            <a:r>
              <a:rPr lang="en-US" altLang="zh-CN" sz="700" dirty="0">
                <a:solidFill>
                  <a:srgbClr val="000000"/>
                </a:solidFill>
                <a:latin typeface="Menlo Regular"/>
                <a:cs typeface="Menlo Regular"/>
              </a:rPr>
              <a:t>http://</a:t>
            </a:r>
            <a:r>
              <a:rPr lang="en-US" altLang="zh-CN" sz="700" dirty="0" err="1">
                <a:solidFill>
                  <a:srgbClr val="000000"/>
                </a:solidFill>
                <a:latin typeface="Menlo Regular"/>
                <a:cs typeface="Menlo Regular"/>
              </a:rPr>
              <a:t>wordpress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aliyun.scale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 '3'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aliyun.log_store_wordpress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stdout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db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external: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host: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rdsxxxxxx.mysql.rds.aliyuncs.com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ports: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 - 3306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volumes: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wp_upload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driver: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ossfs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driver_opts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bucket: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acs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-sample-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wordpress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1975" y="1635647"/>
            <a:ext cx="1100345" cy="286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Load Balancing Service</a:t>
            </a:r>
          </a:p>
        </p:txBody>
      </p:sp>
      <p:cxnSp>
        <p:nvCxnSpPr>
          <p:cNvPr id="11" name="直线箭头连接符 10"/>
          <p:cNvCxnSpPr>
            <a:endCxn id="4" idx="0"/>
          </p:cNvCxnSpPr>
          <p:nvPr/>
        </p:nvCxnSpPr>
        <p:spPr>
          <a:xfrm flipH="1">
            <a:off x="6902148" y="1121181"/>
            <a:ext cx="3047" cy="51446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4" idx="2"/>
            <a:endCxn id="46" idx="0"/>
          </p:cNvCxnSpPr>
          <p:nvPr/>
        </p:nvCxnSpPr>
        <p:spPr>
          <a:xfrm flipH="1">
            <a:off x="5540081" y="1922215"/>
            <a:ext cx="1362067" cy="30318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4" idx="2"/>
          </p:cNvCxnSpPr>
          <p:nvPr/>
        </p:nvCxnSpPr>
        <p:spPr>
          <a:xfrm>
            <a:off x="6902148" y="1922215"/>
            <a:ext cx="3047" cy="320823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4" idx="2"/>
            <a:endCxn id="53" idx="0"/>
          </p:cNvCxnSpPr>
          <p:nvPr/>
        </p:nvCxnSpPr>
        <p:spPr>
          <a:xfrm>
            <a:off x="6902148" y="1922215"/>
            <a:ext cx="1324339" cy="32648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>
            <a:stCxn id="46" idx="2"/>
            <a:endCxn id="26" idx="0"/>
          </p:cNvCxnSpPr>
          <p:nvPr/>
        </p:nvCxnSpPr>
        <p:spPr>
          <a:xfrm>
            <a:off x="5540081" y="2546086"/>
            <a:ext cx="1029885" cy="521855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线箭头连接符 55"/>
          <p:cNvCxnSpPr>
            <a:stCxn id="45" idx="2"/>
            <a:endCxn id="26" idx="0"/>
          </p:cNvCxnSpPr>
          <p:nvPr/>
        </p:nvCxnSpPr>
        <p:spPr>
          <a:xfrm flipH="1">
            <a:off x="6569966" y="2556390"/>
            <a:ext cx="286586" cy="511551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>
            <a:stCxn id="53" idx="2"/>
            <a:endCxn id="26" idx="0"/>
          </p:cNvCxnSpPr>
          <p:nvPr/>
        </p:nvCxnSpPr>
        <p:spPr>
          <a:xfrm flipH="1">
            <a:off x="6569966" y="2569386"/>
            <a:ext cx="1656521" cy="498555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92" y="3067941"/>
            <a:ext cx="324548" cy="3679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365949" y="3081081"/>
            <a:ext cx="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MySQL Instance</a:t>
            </a:r>
            <a:r>
              <a:rPr lang="zh-CN" altLang="en-US" sz="800" dirty="0" smtClean="0"/>
              <a:t> </a:t>
            </a:r>
            <a:r>
              <a:rPr lang="en-US" sz="800" dirty="0" smtClean="0"/>
              <a:t>from RDS</a:t>
            </a:r>
            <a:endParaRPr lang="en-US" sz="800" dirty="0"/>
          </a:p>
        </p:txBody>
      </p:sp>
      <p:sp>
        <p:nvSpPr>
          <p:cNvPr id="9" name="虚尾箭头 8"/>
          <p:cNvSpPr/>
          <p:nvPr/>
        </p:nvSpPr>
        <p:spPr>
          <a:xfrm>
            <a:off x="3348414" y="2228333"/>
            <a:ext cx="1223586" cy="648072"/>
          </a:xfrm>
          <a:prstGeom prst="stripedRightArrow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Aliyun Container Service</a:t>
            </a:r>
            <a:br>
              <a:rPr lang="en-US" altLang="zh-CN" sz="2800" dirty="0" smtClean="0"/>
            </a:br>
            <a:r>
              <a:rPr lang="en-US" altLang="zh-CN" sz="1800" dirty="0" smtClean="0"/>
              <a:t>From container to cloud native application</a:t>
            </a:r>
            <a:endParaRPr lang="en-US" sz="1800" dirty="0"/>
          </a:p>
        </p:txBody>
      </p:sp>
      <p:grpSp>
        <p:nvGrpSpPr>
          <p:cNvPr id="8" name="组 7"/>
          <p:cNvGrpSpPr/>
          <p:nvPr/>
        </p:nvGrpSpPr>
        <p:grpSpPr>
          <a:xfrm>
            <a:off x="5000020" y="2225401"/>
            <a:ext cx="3892460" cy="418355"/>
            <a:chOff x="5000020" y="2225401"/>
            <a:chExt cx="3892460" cy="418355"/>
          </a:xfrm>
        </p:grpSpPr>
        <p:grpSp>
          <p:nvGrpSpPr>
            <p:cNvPr id="28" name="组 27"/>
            <p:cNvGrpSpPr/>
            <p:nvPr/>
          </p:nvGrpSpPr>
          <p:grpSpPr>
            <a:xfrm>
              <a:off x="5000020" y="2225401"/>
              <a:ext cx="1206054" cy="395055"/>
              <a:chOff x="5004047" y="2280833"/>
              <a:chExt cx="1206054" cy="395055"/>
            </a:xfrm>
          </p:grpSpPr>
          <p:grpSp>
            <p:nvGrpSpPr>
              <p:cNvPr id="24" name="组 23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25" name="圆角矩形 24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  <p:grpSp>
          <p:nvGrpSpPr>
            <p:cNvPr id="42" name="组 41"/>
            <p:cNvGrpSpPr/>
            <p:nvPr/>
          </p:nvGrpSpPr>
          <p:grpSpPr>
            <a:xfrm>
              <a:off x="6316491" y="2235705"/>
              <a:ext cx="1206054" cy="395055"/>
              <a:chOff x="5004047" y="2280833"/>
              <a:chExt cx="1206054" cy="395055"/>
            </a:xfrm>
          </p:grpSpPr>
          <p:grpSp>
            <p:nvGrpSpPr>
              <p:cNvPr id="43" name="组 42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" name="图片 4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44" name="圆角矩形 43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  <p:grpSp>
          <p:nvGrpSpPr>
            <p:cNvPr id="48" name="组 47"/>
            <p:cNvGrpSpPr/>
            <p:nvPr/>
          </p:nvGrpSpPr>
          <p:grpSpPr>
            <a:xfrm>
              <a:off x="7686426" y="2248701"/>
              <a:ext cx="1206054" cy="395055"/>
              <a:chOff x="5004047" y="2280833"/>
              <a:chExt cx="1206054" cy="395055"/>
            </a:xfrm>
          </p:grpSpPr>
          <p:grpSp>
            <p:nvGrpSpPr>
              <p:cNvPr id="50" name="组 49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图片 5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51" name="圆角矩形 50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</p:grpSp>
      <p:sp>
        <p:nvSpPr>
          <p:cNvPr id="70" name="文本框 69"/>
          <p:cNvSpPr txBox="1"/>
          <p:nvPr/>
        </p:nvSpPr>
        <p:spPr>
          <a:xfrm>
            <a:off x="2195736" y="1039737"/>
            <a:ext cx="4300225" cy="57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rgbClr val="000000"/>
                </a:solidFill>
              </a:rPr>
              <a:t>Fully compatible</a:t>
            </a:r>
            <a:r>
              <a:rPr lang="zh-CN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to</a:t>
            </a:r>
            <a:r>
              <a:rPr lang="zh-CN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Docker Compose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/Swarm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1200" b="1" dirty="0" smtClean="0">
              <a:solidFill>
                <a:srgbClr val="000000"/>
              </a:solidFill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3075806"/>
            <a:ext cx="504056" cy="377482"/>
          </a:xfrm>
          <a:prstGeom prst="rect">
            <a:avLst/>
          </a:prstGeom>
        </p:spPr>
      </p:pic>
      <p:cxnSp>
        <p:nvCxnSpPr>
          <p:cNvPr id="73" name="直线箭头连接符 72"/>
          <p:cNvCxnSpPr>
            <a:stCxn id="25" idx="2"/>
            <a:endCxn id="71" idx="0"/>
          </p:cNvCxnSpPr>
          <p:nvPr/>
        </p:nvCxnSpPr>
        <p:spPr>
          <a:xfrm>
            <a:off x="5990149" y="2620456"/>
            <a:ext cx="1282151" cy="455350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直线箭头连接符 75"/>
          <p:cNvCxnSpPr>
            <a:stCxn id="44" idx="2"/>
            <a:endCxn id="71" idx="0"/>
          </p:cNvCxnSpPr>
          <p:nvPr/>
        </p:nvCxnSpPr>
        <p:spPr>
          <a:xfrm flipH="1">
            <a:off x="7272300" y="2630760"/>
            <a:ext cx="34320" cy="445046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直线箭头连接符 77"/>
          <p:cNvCxnSpPr>
            <a:stCxn id="51" idx="2"/>
            <a:endCxn id="71" idx="0"/>
          </p:cNvCxnSpPr>
          <p:nvPr/>
        </p:nvCxnSpPr>
        <p:spPr>
          <a:xfrm flipH="1">
            <a:off x="7272300" y="2643756"/>
            <a:ext cx="1404255" cy="432050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7452320" y="30583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Bucket from</a:t>
            </a:r>
            <a:endParaRPr lang="en-US" sz="800" dirty="0" smtClean="0"/>
          </a:p>
          <a:p>
            <a:r>
              <a:rPr lang="en-US" sz="800" dirty="0" smtClean="0"/>
              <a:t>Object Store Service</a:t>
            </a:r>
            <a:endParaRPr lang="en-US" sz="800" dirty="0"/>
          </a:p>
        </p:txBody>
      </p:sp>
      <p:sp>
        <p:nvSpPr>
          <p:cNvPr id="107" name="文本框 106"/>
          <p:cNvSpPr txBox="1"/>
          <p:nvPr/>
        </p:nvSpPr>
        <p:spPr>
          <a:xfrm>
            <a:off x="3096386" y="3058187"/>
            <a:ext cx="2051678" cy="521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 click to deploy in cloud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4860032" y="2054911"/>
            <a:ext cx="504056" cy="14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AZ-a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8532439" y="2067694"/>
            <a:ext cx="432047" cy="131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AZ-b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21910" y="4371950"/>
            <a:ext cx="1224136" cy="5040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Cluster</a:t>
            </a:r>
            <a:r>
              <a:rPr kumimoji="0" lang="en-US" sz="105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of VM nodes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76256" y="1121181"/>
            <a:ext cx="1998069" cy="308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00" dirty="0">
                <a:solidFill>
                  <a:srgbClr val="000000"/>
                </a:solidFill>
                <a:latin typeface="Menlo Regular"/>
                <a:cs typeface="Menlo Regular"/>
              </a:rPr>
              <a:t>http:/</a:t>
            </a:r>
            <a:r>
              <a:rPr lang="en-US" altLang="zh-CN" sz="800" dirty="0" smtClean="0">
                <a:solidFill>
                  <a:srgbClr val="000000"/>
                </a:solidFill>
                <a:latin typeface="Menlo Regular"/>
                <a:cs typeface="Menlo Regular"/>
              </a:rPr>
              <a:t>/</a:t>
            </a:r>
            <a:r>
              <a:rPr lang="en-US" altLang="zh-CN" sz="800" dirty="0" err="1" smtClean="0">
                <a:solidFill>
                  <a:srgbClr val="000000"/>
                </a:solidFill>
                <a:latin typeface="Menlo Regular"/>
                <a:cs typeface="Menlo Regular"/>
              </a:rPr>
              <a:t>wordpress.alicontainer.com</a:t>
            </a:r>
            <a:r>
              <a:rPr lang="en-US" altLang="zh-CN" sz="800" dirty="0" smtClean="0">
                <a:solidFill>
                  <a:srgbClr val="000000"/>
                </a:solidFill>
                <a:latin typeface="Menlo Regular"/>
                <a:cs typeface="Menlo Regular"/>
              </a:rPr>
              <a:t>	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51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249126"/>
            <a:ext cx="5020818" cy="2346960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4860032" y="2067694"/>
            <a:ext cx="2664296" cy="6480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522544" y="2067694"/>
            <a:ext cx="1441943" cy="6480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18913" y="966754"/>
            <a:ext cx="3217837" cy="3765235"/>
          </a:xfrm>
          <a:prstGeom prst="rect">
            <a:avLst/>
          </a:prstGeom>
        </p:spPr>
        <p:txBody>
          <a:bodyPr vert="horz" lIns="57607" tIns="28804" rIns="57607" bIns="28804" rtlCol="0">
            <a:noAutofit/>
          </a:bodyPr>
          <a:lstStyle>
            <a:lvl1pPr marL="342878" indent="-342878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74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742903" indent="-285733" algn="l" defTabSz="9143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57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marL="114292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81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marL="1600098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marL="2057268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  <a:lvl6pPr marL="2514439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version: '2'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services: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</a:t>
            </a:r>
            <a:r>
              <a:rPr lang="en-US" sz="700" dirty="0" err="1">
                <a:latin typeface="Menlo Regular"/>
                <a:cs typeface="Menlo Regular"/>
              </a:rPr>
              <a:t>wordpress</a:t>
            </a:r>
            <a:r>
              <a:rPr lang="en-US" sz="700" dirty="0"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image: wordpress:4.5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restart: always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links: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'</a:t>
            </a:r>
            <a:r>
              <a:rPr lang="en-US" sz="700" dirty="0" err="1">
                <a:latin typeface="Menlo Regular"/>
                <a:cs typeface="Menlo Regular"/>
              </a:rPr>
              <a:t>db:mysql</a:t>
            </a:r>
            <a:r>
              <a:rPr lang="en-US" sz="700" dirty="0">
                <a:latin typeface="Menlo Regular"/>
                <a:cs typeface="Menlo Regular"/>
              </a:rPr>
              <a:t>'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volumes: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'</a:t>
            </a:r>
            <a:r>
              <a:rPr lang="en-US" sz="700" dirty="0" err="1">
                <a:latin typeface="Menlo Regular"/>
                <a:cs typeface="Menlo Regular"/>
              </a:rPr>
              <a:t>wp_upload</a:t>
            </a:r>
            <a:r>
              <a:rPr lang="en-US" sz="700" dirty="0">
                <a:latin typeface="Menlo Regular"/>
                <a:cs typeface="Menlo Regular"/>
              </a:rPr>
              <a:t>:/</a:t>
            </a:r>
            <a:r>
              <a:rPr lang="en-US" sz="700" dirty="0" err="1">
                <a:latin typeface="Menlo Regular"/>
                <a:cs typeface="Menlo Regular"/>
              </a:rPr>
              <a:t>var</a:t>
            </a:r>
            <a:r>
              <a:rPr lang="en-US" sz="700" dirty="0">
                <a:latin typeface="Menlo Regular"/>
                <a:cs typeface="Menlo Regular"/>
              </a:rPr>
              <a:t>/www/html/</a:t>
            </a:r>
            <a:r>
              <a:rPr lang="en-US" sz="700" dirty="0" err="1">
                <a:latin typeface="Menlo Regular"/>
                <a:cs typeface="Menlo Regular"/>
              </a:rPr>
              <a:t>wp</a:t>
            </a:r>
            <a:r>
              <a:rPr lang="en-US" sz="700" dirty="0">
                <a:latin typeface="Menlo Regular"/>
                <a:cs typeface="Menlo Regular"/>
              </a:rPr>
              <a:t>-content/uploads'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environment: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WORDPRESS_DB_USER=blog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WORDPRESS_DB_PASSWORD=</a:t>
            </a:r>
            <a:r>
              <a:rPr lang="en-US" sz="700" dirty="0" err="1">
                <a:latin typeface="Menlo Regular"/>
                <a:cs typeface="Menlo Regular"/>
              </a:rPr>
              <a:t>xxxxxx</a:t>
            </a:r>
            <a:endParaRPr lang="en-US" sz="7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WORDPRESS_DB_NAME=</a:t>
            </a:r>
            <a:r>
              <a:rPr lang="en-US" sz="700" dirty="0" err="1">
                <a:latin typeface="Menlo Regular"/>
                <a:cs typeface="Menlo Regular"/>
              </a:rPr>
              <a:t>wordpress</a:t>
            </a:r>
            <a:endParaRPr lang="en-US" sz="7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altLang="zh-CN" sz="700" dirty="0">
                <a:latin typeface="Menlo Regular"/>
                <a:cs typeface="Menlo Regular"/>
              </a:rPr>
              <a:t>      </a:t>
            </a:r>
            <a:r>
              <a:rPr lang="en-US" sz="700" dirty="0" smtClean="0">
                <a:latin typeface="Menlo Regular"/>
                <a:cs typeface="Menlo Regular"/>
              </a:rPr>
              <a:t>- </a:t>
            </a:r>
            <a:r>
              <a:rPr lang="en-US" sz="700" dirty="0" err="1">
                <a:latin typeface="Menlo Regular"/>
                <a:cs typeface="Menlo Regular"/>
              </a:rPr>
              <a:t>availability:az</a:t>
            </a:r>
            <a:r>
              <a:rPr lang="en-US" sz="700" dirty="0">
                <a:latin typeface="Menlo Regular"/>
                <a:cs typeface="Menlo Regular"/>
              </a:rPr>
              <a:t>==2</a:t>
            </a:r>
          </a:p>
          <a:p>
            <a:pPr marL="0" indent="0">
              <a:buNone/>
            </a:pPr>
            <a:r>
              <a:rPr lang="en-US" sz="700" dirty="0" smtClean="0">
                <a:latin typeface="Menlo Regular"/>
                <a:cs typeface="Menlo Regular"/>
              </a:rPr>
              <a:t>    </a:t>
            </a:r>
            <a:r>
              <a:rPr lang="en-US" sz="700" dirty="0">
                <a:latin typeface="Menlo Regular"/>
                <a:cs typeface="Menlo Regular"/>
              </a:rPr>
              <a:t>labels: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FA694E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aliyun.probe.url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 http://container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aliyun.routing.port_80: </a:t>
            </a:r>
            <a:r>
              <a:rPr lang="en-US" altLang="zh-CN" sz="700" dirty="0">
                <a:solidFill>
                  <a:srgbClr val="000000"/>
                </a:solidFill>
                <a:latin typeface="Menlo Regular"/>
                <a:cs typeface="Menlo Regular"/>
              </a:rPr>
              <a:t>http://</a:t>
            </a:r>
            <a:r>
              <a:rPr lang="en-US" altLang="zh-CN" sz="700" dirty="0" err="1">
                <a:solidFill>
                  <a:srgbClr val="000000"/>
                </a:solidFill>
                <a:latin typeface="Menlo Regular"/>
                <a:cs typeface="Menlo Regular"/>
              </a:rPr>
              <a:t>wordpress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aliyun.scale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 '3'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aliyun.log_store_wordpress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stdout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  </a:t>
            </a:r>
            <a:r>
              <a:rPr lang="en-US" sz="7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db</a:t>
            </a:r>
            <a:r>
              <a:rPr lang="en-US" sz="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    external:</a:t>
            </a:r>
          </a:p>
          <a:p>
            <a:pPr marL="0" indent="0">
              <a:buNone/>
            </a:pPr>
            <a:r>
              <a:rPr lang="en-US" sz="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      host: </a:t>
            </a:r>
            <a:r>
              <a:rPr lang="en-US" sz="7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rdsxxxxxx.mysql.rds.aliyuncs.com</a:t>
            </a:r>
            <a:endParaRPr lang="en-US" sz="700" b="1" dirty="0">
              <a:solidFill>
                <a:schemeClr val="accent5">
                  <a:lumMod val="60000"/>
                  <a:lumOff val="40000"/>
                </a:schemeClr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      ports:</a:t>
            </a:r>
          </a:p>
          <a:p>
            <a:pPr marL="0" indent="0">
              <a:buNone/>
            </a:pPr>
            <a:r>
              <a:rPr lang="en-US" sz="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enlo Regular"/>
                <a:cs typeface="Menlo Regular"/>
              </a:rPr>
              <a:t>       - 3306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volumes: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</a:t>
            </a:r>
            <a:r>
              <a:rPr lang="en-US" sz="700" dirty="0" err="1">
                <a:latin typeface="Menlo Regular"/>
                <a:cs typeface="Menlo Regular"/>
              </a:rPr>
              <a:t>wp_upload</a:t>
            </a:r>
            <a:r>
              <a:rPr lang="en-US" sz="700" dirty="0"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FA694E"/>
                </a:solidFill>
                <a:latin typeface="Menlo Regular"/>
                <a:cs typeface="Menlo Regular"/>
              </a:rPr>
              <a:t>   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driver: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ossfs</a:t>
            </a:r>
            <a:endParaRPr lang="en-US" sz="700" b="1" dirty="0">
              <a:solidFill>
                <a:srgbClr val="FA694E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driver_opts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  bucket: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acs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-sample-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wordpress</a:t>
            </a:r>
            <a:endParaRPr lang="en-US" sz="700" b="1" dirty="0">
              <a:solidFill>
                <a:srgbClr val="FA694E"/>
              </a:solidFill>
              <a:latin typeface="Menlo Regular"/>
              <a:cs typeface="Menlo Regular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1975" y="1635647"/>
            <a:ext cx="1100345" cy="286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Load Balancing Service</a:t>
            </a:r>
          </a:p>
        </p:txBody>
      </p:sp>
      <p:cxnSp>
        <p:nvCxnSpPr>
          <p:cNvPr id="11" name="直线箭头连接符 10"/>
          <p:cNvCxnSpPr>
            <a:endCxn id="4" idx="0"/>
          </p:cNvCxnSpPr>
          <p:nvPr/>
        </p:nvCxnSpPr>
        <p:spPr>
          <a:xfrm flipH="1">
            <a:off x="6902148" y="1121181"/>
            <a:ext cx="3047" cy="51446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4" idx="2"/>
            <a:endCxn id="46" idx="0"/>
          </p:cNvCxnSpPr>
          <p:nvPr/>
        </p:nvCxnSpPr>
        <p:spPr>
          <a:xfrm flipH="1">
            <a:off x="5540081" y="1922215"/>
            <a:ext cx="1362067" cy="30318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4" idx="2"/>
          </p:cNvCxnSpPr>
          <p:nvPr/>
        </p:nvCxnSpPr>
        <p:spPr>
          <a:xfrm>
            <a:off x="6902148" y="1922215"/>
            <a:ext cx="3047" cy="320823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4" idx="2"/>
            <a:endCxn id="53" idx="0"/>
          </p:cNvCxnSpPr>
          <p:nvPr/>
        </p:nvCxnSpPr>
        <p:spPr>
          <a:xfrm>
            <a:off x="6902148" y="1922215"/>
            <a:ext cx="1324339" cy="32648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>
            <a:stCxn id="46" idx="2"/>
            <a:endCxn id="26" idx="0"/>
          </p:cNvCxnSpPr>
          <p:nvPr/>
        </p:nvCxnSpPr>
        <p:spPr>
          <a:xfrm>
            <a:off x="5540081" y="2546086"/>
            <a:ext cx="1029885" cy="521855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线箭头连接符 55"/>
          <p:cNvCxnSpPr>
            <a:stCxn id="45" idx="2"/>
            <a:endCxn id="26" idx="0"/>
          </p:cNvCxnSpPr>
          <p:nvPr/>
        </p:nvCxnSpPr>
        <p:spPr>
          <a:xfrm flipH="1">
            <a:off x="6569966" y="2556390"/>
            <a:ext cx="286586" cy="511551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>
            <a:stCxn id="53" idx="2"/>
            <a:endCxn id="26" idx="0"/>
          </p:cNvCxnSpPr>
          <p:nvPr/>
        </p:nvCxnSpPr>
        <p:spPr>
          <a:xfrm flipH="1">
            <a:off x="6569966" y="2569386"/>
            <a:ext cx="1656521" cy="498555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虚尾箭头 8"/>
          <p:cNvSpPr/>
          <p:nvPr/>
        </p:nvSpPr>
        <p:spPr>
          <a:xfrm>
            <a:off x="3348414" y="2228333"/>
            <a:ext cx="1223586" cy="648072"/>
          </a:xfrm>
          <a:prstGeom prst="stripedRightArrow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Aliyun </a:t>
            </a:r>
            <a:r>
              <a:rPr lang="en-US" altLang="zh-CN" sz="2800" dirty="0"/>
              <a:t>Container </a:t>
            </a:r>
            <a:r>
              <a:rPr lang="en-US" altLang="zh-CN" sz="2800" dirty="0" smtClean="0"/>
              <a:t>Service</a:t>
            </a:r>
            <a:br>
              <a:rPr lang="en-US" altLang="zh-CN" sz="2800" dirty="0" smtClean="0"/>
            </a:br>
            <a:r>
              <a:rPr lang="en-US" altLang="zh-CN" sz="1800" dirty="0" smtClean="0"/>
              <a:t>From container to cloud native application</a:t>
            </a:r>
            <a:endParaRPr lang="en-US" sz="1800" dirty="0"/>
          </a:p>
        </p:txBody>
      </p:sp>
      <p:grpSp>
        <p:nvGrpSpPr>
          <p:cNvPr id="8" name="组 7"/>
          <p:cNvGrpSpPr/>
          <p:nvPr/>
        </p:nvGrpSpPr>
        <p:grpSpPr>
          <a:xfrm>
            <a:off x="5000020" y="2225401"/>
            <a:ext cx="3892460" cy="418355"/>
            <a:chOff x="5000020" y="2225401"/>
            <a:chExt cx="3892460" cy="418355"/>
          </a:xfrm>
        </p:grpSpPr>
        <p:grpSp>
          <p:nvGrpSpPr>
            <p:cNvPr id="28" name="组 27"/>
            <p:cNvGrpSpPr/>
            <p:nvPr/>
          </p:nvGrpSpPr>
          <p:grpSpPr>
            <a:xfrm>
              <a:off x="5000020" y="2225401"/>
              <a:ext cx="1206054" cy="395055"/>
              <a:chOff x="5004047" y="2280833"/>
              <a:chExt cx="1206054" cy="395055"/>
            </a:xfrm>
          </p:grpSpPr>
          <p:grpSp>
            <p:nvGrpSpPr>
              <p:cNvPr id="24" name="组 23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25" name="圆角矩形 24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  <p:grpSp>
          <p:nvGrpSpPr>
            <p:cNvPr id="42" name="组 41"/>
            <p:cNvGrpSpPr/>
            <p:nvPr/>
          </p:nvGrpSpPr>
          <p:grpSpPr>
            <a:xfrm>
              <a:off x="6316491" y="2235705"/>
              <a:ext cx="1206054" cy="395055"/>
              <a:chOff x="5004047" y="2280833"/>
              <a:chExt cx="1206054" cy="395055"/>
            </a:xfrm>
          </p:grpSpPr>
          <p:grpSp>
            <p:nvGrpSpPr>
              <p:cNvPr id="43" name="组 42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" name="图片 4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44" name="圆角矩形 43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  <p:grpSp>
          <p:nvGrpSpPr>
            <p:cNvPr id="48" name="组 47"/>
            <p:cNvGrpSpPr/>
            <p:nvPr/>
          </p:nvGrpSpPr>
          <p:grpSpPr>
            <a:xfrm>
              <a:off x="7686426" y="2248701"/>
              <a:ext cx="1206054" cy="395055"/>
              <a:chOff x="5004047" y="2280833"/>
              <a:chExt cx="1206054" cy="395055"/>
            </a:xfrm>
          </p:grpSpPr>
          <p:grpSp>
            <p:nvGrpSpPr>
              <p:cNvPr id="50" name="组 49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图片 5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51" name="圆角矩形 50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</p:grpSp>
      <p:sp>
        <p:nvSpPr>
          <p:cNvPr id="70" name="文本框 69"/>
          <p:cNvSpPr txBox="1"/>
          <p:nvPr/>
        </p:nvSpPr>
        <p:spPr>
          <a:xfrm>
            <a:off x="2195736" y="1039737"/>
            <a:ext cx="4300225" cy="57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rgbClr val="000000"/>
                </a:solidFill>
              </a:rPr>
              <a:t>Fully compatible</a:t>
            </a:r>
            <a:r>
              <a:rPr lang="zh-CN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to</a:t>
            </a:r>
            <a:r>
              <a:rPr lang="zh-CN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Docker Compose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/Swarm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altLang="zh-CN" sz="1200" b="1" dirty="0" smtClean="0">
                <a:solidFill>
                  <a:srgbClr val="000000"/>
                </a:solidFill>
              </a:rPr>
              <a:t>Assemble </a:t>
            </a:r>
            <a:r>
              <a:rPr lang="en-US" altLang="zh-CN" sz="1200" b="1" dirty="0">
                <a:solidFill>
                  <a:srgbClr val="000000"/>
                </a:solidFill>
              </a:rPr>
              <a:t>the container and cloud services 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in declarative way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1200" b="1" dirty="0" smtClean="0">
              <a:solidFill>
                <a:srgbClr val="000000"/>
              </a:solidFill>
            </a:endParaRPr>
          </a:p>
        </p:txBody>
      </p:sp>
      <p:cxnSp>
        <p:nvCxnSpPr>
          <p:cNvPr id="73" name="直线箭头连接符 72"/>
          <p:cNvCxnSpPr>
            <a:stCxn id="25" idx="2"/>
            <a:endCxn id="71" idx="0"/>
          </p:cNvCxnSpPr>
          <p:nvPr/>
        </p:nvCxnSpPr>
        <p:spPr>
          <a:xfrm>
            <a:off x="5990149" y="2620456"/>
            <a:ext cx="1282151" cy="455350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直线箭头连接符 75"/>
          <p:cNvCxnSpPr>
            <a:stCxn id="44" idx="2"/>
            <a:endCxn id="71" idx="0"/>
          </p:cNvCxnSpPr>
          <p:nvPr/>
        </p:nvCxnSpPr>
        <p:spPr>
          <a:xfrm flipH="1">
            <a:off x="7272300" y="2630760"/>
            <a:ext cx="34320" cy="445046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直线箭头连接符 77"/>
          <p:cNvCxnSpPr>
            <a:stCxn id="51" idx="2"/>
            <a:endCxn id="71" idx="0"/>
          </p:cNvCxnSpPr>
          <p:nvPr/>
        </p:nvCxnSpPr>
        <p:spPr>
          <a:xfrm flipH="1">
            <a:off x="7272300" y="2643756"/>
            <a:ext cx="1404255" cy="432050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组 1"/>
          <p:cNvGrpSpPr/>
          <p:nvPr/>
        </p:nvGrpSpPr>
        <p:grpSpPr>
          <a:xfrm>
            <a:off x="5365949" y="3058364"/>
            <a:ext cx="3238499" cy="394924"/>
            <a:chOff x="5365949" y="3058364"/>
            <a:chExt cx="3238499" cy="39492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7692" y="3067941"/>
              <a:ext cx="324548" cy="36790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5365949" y="3081081"/>
              <a:ext cx="984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MySQL Instance</a:t>
              </a:r>
              <a:r>
                <a:rPr lang="zh-CN" altLang="en-US" sz="800" dirty="0" smtClean="0"/>
                <a:t> </a:t>
              </a:r>
              <a:r>
                <a:rPr lang="en-US" sz="800" dirty="0" smtClean="0"/>
                <a:t>from RDS</a:t>
              </a:r>
              <a:endParaRPr lang="en-US" sz="800" dirty="0"/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272" y="3075806"/>
              <a:ext cx="504056" cy="377482"/>
            </a:xfrm>
            <a:prstGeom prst="rect">
              <a:avLst/>
            </a:prstGeom>
          </p:spPr>
        </p:pic>
        <p:sp>
          <p:nvSpPr>
            <p:cNvPr id="102" name="文本框 101"/>
            <p:cNvSpPr txBox="1"/>
            <p:nvPr/>
          </p:nvSpPr>
          <p:spPr>
            <a:xfrm>
              <a:off x="7452320" y="305836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/>
                <a:t>Bucket from</a:t>
              </a:r>
              <a:endParaRPr lang="en-US" sz="800" dirty="0" smtClean="0"/>
            </a:p>
            <a:p>
              <a:r>
                <a:rPr lang="en-US" sz="800" dirty="0" smtClean="0"/>
                <a:t>Object Store Service</a:t>
              </a:r>
              <a:endParaRPr lang="en-US" sz="800" dirty="0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3096386" y="3058187"/>
            <a:ext cx="2051678" cy="521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 click to deploy in cloud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4860032" y="2054911"/>
            <a:ext cx="504056" cy="14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AZ-a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8532439" y="2067694"/>
            <a:ext cx="432047" cy="131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AZ-b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21910" y="4371950"/>
            <a:ext cx="1224136" cy="5040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Cluster</a:t>
            </a:r>
            <a:r>
              <a:rPr kumimoji="0" lang="en-US" sz="105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of VM nodes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76256" y="1121181"/>
            <a:ext cx="1998069" cy="308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00" dirty="0">
                <a:solidFill>
                  <a:srgbClr val="000000"/>
                </a:solidFill>
                <a:latin typeface="Menlo Regular"/>
                <a:cs typeface="Menlo Regular"/>
              </a:rPr>
              <a:t>http:/</a:t>
            </a:r>
            <a:r>
              <a:rPr lang="en-US" altLang="zh-CN" sz="800" dirty="0" smtClean="0">
                <a:solidFill>
                  <a:srgbClr val="000000"/>
                </a:solidFill>
                <a:latin typeface="Menlo Regular"/>
                <a:cs typeface="Menlo Regular"/>
              </a:rPr>
              <a:t>/</a:t>
            </a:r>
            <a:r>
              <a:rPr lang="en-US" altLang="zh-CN" sz="800" dirty="0" err="1" smtClean="0">
                <a:solidFill>
                  <a:srgbClr val="000000"/>
                </a:solidFill>
                <a:latin typeface="Menlo Regular"/>
                <a:cs typeface="Menlo Regular"/>
              </a:rPr>
              <a:t>wordpress.alicontainer.com</a:t>
            </a:r>
            <a:r>
              <a:rPr lang="en-US" altLang="zh-CN" sz="800" dirty="0" smtClean="0">
                <a:solidFill>
                  <a:srgbClr val="000000"/>
                </a:solidFill>
                <a:latin typeface="Menlo Regular"/>
                <a:cs typeface="Menlo Regular"/>
              </a:rPr>
              <a:t>	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29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249126"/>
            <a:ext cx="5020818" cy="2346960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4860032" y="2067694"/>
            <a:ext cx="2664296" cy="6480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522544" y="2067694"/>
            <a:ext cx="1441943" cy="64807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18913" y="966754"/>
            <a:ext cx="3217837" cy="3765235"/>
          </a:xfrm>
          <a:prstGeom prst="rect">
            <a:avLst/>
          </a:prstGeom>
        </p:spPr>
        <p:txBody>
          <a:bodyPr vert="horz" lIns="57607" tIns="28804" rIns="57607" bIns="28804" rtlCol="0">
            <a:noAutofit/>
          </a:bodyPr>
          <a:lstStyle>
            <a:lvl1pPr marL="342878" indent="-342878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74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742903" indent="-285733" algn="l" defTabSz="9143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57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marL="114292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81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marL="1600098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marL="2057268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  <a:lvl6pPr marL="2514439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version: '2'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services: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</a:t>
            </a:r>
            <a:r>
              <a:rPr lang="en-US" sz="700" dirty="0" err="1">
                <a:latin typeface="Menlo Regular"/>
                <a:cs typeface="Menlo Regular"/>
              </a:rPr>
              <a:t>wordpress</a:t>
            </a:r>
            <a:r>
              <a:rPr lang="en-US" sz="700" dirty="0"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image: wordpress:4.5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restart: always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links: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'</a:t>
            </a:r>
            <a:r>
              <a:rPr lang="en-US" sz="700" dirty="0" err="1">
                <a:latin typeface="Menlo Regular"/>
                <a:cs typeface="Menlo Regular"/>
              </a:rPr>
              <a:t>db:mysql</a:t>
            </a:r>
            <a:r>
              <a:rPr lang="en-US" sz="700" dirty="0">
                <a:latin typeface="Menlo Regular"/>
                <a:cs typeface="Menlo Regular"/>
              </a:rPr>
              <a:t>'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volumes: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'</a:t>
            </a:r>
            <a:r>
              <a:rPr lang="en-US" sz="700" dirty="0" err="1">
                <a:latin typeface="Menlo Regular"/>
                <a:cs typeface="Menlo Regular"/>
              </a:rPr>
              <a:t>wp_upload</a:t>
            </a:r>
            <a:r>
              <a:rPr lang="en-US" sz="700" dirty="0">
                <a:latin typeface="Menlo Regular"/>
                <a:cs typeface="Menlo Regular"/>
              </a:rPr>
              <a:t>:/</a:t>
            </a:r>
            <a:r>
              <a:rPr lang="en-US" sz="700" dirty="0" err="1">
                <a:latin typeface="Menlo Regular"/>
                <a:cs typeface="Menlo Regular"/>
              </a:rPr>
              <a:t>var</a:t>
            </a:r>
            <a:r>
              <a:rPr lang="en-US" sz="700" dirty="0">
                <a:latin typeface="Menlo Regular"/>
                <a:cs typeface="Menlo Regular"/>
              </a:rPr>
              <a:t>/www/html/</a:t>
            </a:r>
            <a:r>
              <a:rPr lang="en-US" sz="700" dirty="0" err="1">
                <a:latin typeface="Menlo Regular"/>
                <a:cs typeface="Menlo Regular"/>
              </a:rPr>
              <a:t>wp</a:t>
            </a:r>
            <a:r>
              <a:rPr lang="en-US" sz="700" dirty="0">
                <a:latin typeface="Menlo Regular"/>
                <a:cs typeface="Menlo Regular"/>
              </a:rPr>
              <a:t>-content/uploads'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environment: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WORDPRESS_DB_USER=blog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WORDPRESS_DB_PASSWORD=</a:t>
            </a:r>
            <a:r>
              <a:rPr lang="en-US" sz="700" dirty="0" err="1">
                <a:latin typeface="Menlo Regular"/>
                <a:cs typeface="Menlo Regular"/>
              </a:rPr>
              <a:t>xxxxxx</a:t>
            </a:r>
            <a:endParaRPr lang="en-US" sz="7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    - WORDPRESS_DB_NAME=</a:t>
            </a:r>
            <a:r>
              <a:rPr lang="en-US" sz="700" dirty="0" err="1">
                <a:latin typeface="Menlo Regular"/>
                <a:cs typeface="Menlo Regular"/>
              </a:rPr>
              <a:t>wordpress</a:t>
            </a:r>
            <a:endParaRPr lang="en-US" sz="7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altLang="zh-CN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  </a:t>
            </a:r>
            <a:r>
              <a:rPr lang="en-US" sz="700" b="1" dirty="0" smtClean="0">
                <a:solidFill>
                  <a:srgbClr val="FA694E"/>
                </a:solidFill>
                <a:latin typeface="Menlo Regular"/>
                <a:cs typeface="Menlo Regular"/>
              </a:rPr>
              <a:t>-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availability:az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==2</a:t>
            </a:r>
          </a:p>
          <a:p>
            <a:pPr marL="0" indent="0">
              <a:buNone/>
            </a:pPr>
            <a:r>
              <a:rPr lang="en-US" sz="700" dirty="0" smtClean="0">
                <a:latin typeface="Menlo Regular"/>
                <a:cs typeface="Menlo Regular"/>
              </a:rPr>
              <a:t>    </a:t>
            </a:r>
            <a:r>
              <a:rPr lang="en-US" sz="700" dirty="0">
                <a:latin typeface="Menlo Regular"/>
                <a:cs typeface="Menlo Regular"/>
              </a:rPr>
              <a:t>labels: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 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aliyun.probe.url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: http://container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  aliyun.routing.port_80: </a:t>
            </a:r>
            <a:r>
              <a:rPr lang="en-US" altLang="zh-CN" sz="700" b="1" dirty="0">
                <a:solidFill>
                  <a:srgbClr val="FA694E"/>
                </a:solidFill>
                <a:latin typeface="Menlo Regular"/>
                <a:cs typeface="Menlo Regular"/>
              </a:rPr>
              <a:t>http://</a:t>
            </a:r>
            <a:r>
              <a:rPr lang="en-US" altLang="zh-CN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wordpress</a:t>
            </a:r>
            <a:endParaRPr lang="en-US" sz="700" b="1" dirty="0">
              <a:solidFill>
                <a:srgbClr val="FA694E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 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aliyun.scale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: '3'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     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aliyun.log_store_wordpress</a:t>
            </a:r>
            <a:r>
              <a:rPr lang="en-US" sz="700" b="1" dirty="0">
                <a:solidFill>
                  <a:srgbClr val="FA694E"/>
                </a:solidFill>
                <a:latin typeface="Menlo Regular"/>
                <a:cs typeface="Menlo Regular"/>
              </a:rPr>
              <a:t>: </a:t>
            </a:r>
            <a:r>
              <a:rPr lang="en-US" sz="700" b="1" dirty="0" err="1">
                <a:solidFill>
                  <a:srgbClr val="FA694E"/>
                </a:solidFill>
                <a:latin typeface="Menlo Regular"/>
                <a:cs typeface="Menlo Regular"/>
              </a:rPr>
              <a:t>stdout</a:t>
            </a:r>
            <a:endParaRPr lang="en-US" sz="700" b="1" dirty="0">
              <a:solidFill>
                <a:srgbClr val="FA694E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db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external: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host: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rdsxxxxxx.mysql.rds.aliyuncs.com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ports: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 - 3306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volumes:</a:t>
            </a:r>
          </a:p>
          <a:p>
            <a:pPr marL="0" indent="0">
              <a:buNone/>
            </a:pPr>
            <a:r>
              <a:rPr lang="en-US" sz="700" dirty="0">
                <a:latin typeface="Menlo Regular"/>
                <a:cs typeface="Menlo Regular"/>
              </a:rPr>
              <a:t>  </a:t>
            </a:r>
            <a:r>
              <a:rPr lang="en-US" sz="700" dirty="0" err="1">
                <a:latin typeface="Menlo Regular"/>
                <a:cs typeface="Menlo Regular"/>
              </a:rPr>
              <a:t>wp_upload</a:t>
            </a:r>
            <a:r>
              <a:rPr lang="en-US" sz="700" dirty="0"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driver: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ossfs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driver_opts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: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      bucket: 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acs</a:t>
            </a:r>
            <a:r>
              <a:rPr lang="en-US" sz="700" dirty="0">
                <a:solidFill>
                  <a:srgbClr val="000000"/>
                </a:solidFill>
                <a:latin typeface="Menlo Regular"/>
                <a:cs typeface="Menlo Regular"/>
              </a:rPr>
              <a:t>-sample-</a:t>
            </a:r>
            <a:r>
              <a:rPr lang="en-US" sz="700" dirty="0" err="1">
                <a:solidFill>
                  <a:srgbClr val="000000"/>
                </a:solidFill>
                <a:latin typeface="Menlo Regular"/>
                <a:cs typeface="Menlo Regular"/>
              </a:rPr>
              <a:t>wordpress</a:t>
            </a:r>
            <a:endParaRPr lang="en-US" sz="700" dirty="0">
              <a:solidFill>
                <a:srgbClr val="000000"/>
              </a:solidFill>
              <a:latin typeface="Menlo Regular"/>
              <a:cs typeface="Menlo Regular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1975" y="1635647"/>
            <a:ext cx="1100345" cy="286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Load Balancing Service</a:t>
            </a:r>
          </a:p>
        </p:txBody>
      </p:sp>
      <p:cxnSp>
        <p:nvCxnSpPr>
          <p:cNvPr id="11" name="直线箭头连接符 10"/>
          <p:cNvCxnSpPr>
            <a:endCxn id="4" idx="0"/>
          </p:cNvCxnSpPr>
          <p:nvPr/>
        </p:nvCxnSpPr>
        <p:spPr>
          <a:xfrm flipH="1">
            <a:off x="6902148" y="1121181"/>
            <a:ext cx="3047" cy="51446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4" idx="2"/>
            <a:endCxn id="46" idx="0"/>
          </p:cNvCxnSpPr>
          <p:nvPr/>
        </p:nvCxnSpPr>
        <p:spPr>
          <a:xfrm flipH="1">
            <a:off x="5540081" y="1922215"/>
            <a:ext cx="1362067" cy="30318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4" idx="2"/>
          </p:cNvCxnSpPr>
          <p:nvPr/>
        </p:nvCxnSpPr>
        <p:spPr>
          <a:xfrm>
            <a:off x="6902148" y="1922215"/>
            <a:ext cx="3047" cy="320823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4" idx="2"/>
            <a:endCxn id="53" idx="0"/>
          </p:cNvCxnSpPr>
          <p:nvPr/>
        </p:nvCxnSpPr>
        <p:spPr>
          <a:xfrm>
            <a:off x="6902148" y="1922215"/>
            <a:ext cx="1324339" cy="326486"/>
          </a:xfrm>
          <a:prstGeom prst="straightConnector1">
            <a:avLst/>
          </a:prstGeom>
          <a:ln w="190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>
            <a:stCxn id="46" idx="2"/>
            <a:endCxn id="26" idx="0"/>
          </p:cNvCxnSpPr>
          <p:nvPr/>
        </p:nvCxnSpPr>
        <p:spPr>
          <a:xfrm>
            <a:off x="5540081" y="2546086"/>
            <a:ext cx="1029885" cy="521855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线箭头连接符 55"/>
          <p:cNvCxnSpPr>
            <a:stCxn id="45" idx="2"/>
            <a:endCxn id="26" idx="0"/>
          </p:cNvCxnSpPr>
          <p:nvPr/>
        </p:nvCxnSpPr>
        <p:spPr>
          <a:xfrm flipH="1">
            <a:off x="6569966" y="2556390"/>
            <a:ext cx="286586" cy="511551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>
            <a:stCxn id="53" idx="2"/>
            <a:endCxn id="26" idx="0"/>
          </p:cNvCxnSpPr>
          <p:nvPr/>
        </p:nvCxnSpPr>
        <p:spPr>
          <a:xfrm flipH="1">
            <a:off x="6569966" y="2569386"/>
            <a:ext cx="1656521" cy="498555"/>
          </a:xfrm>
          <a:prstGeom prst="straightConnector1">
            <a:avLst/>
          </a:prstGeom>
          <a:ln w="190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92" y="3067941"/>
            <a:ext cx="324548" cy="3679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365949" y="3081081"/>
            <a:ext cx="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MySQL Instance</a:t>
            </a:r>
            <a:r>
              <a:rPr lang="zh-CN" altLang="en-US" sz="800" dirty="0" smtClean="0"/>
              <a:t> </a:t>
            </a:r>
            <a:r>
              <a:rPr lang="en-US" sz="800" dirty="0" smtClean="0"/>
              <a:t>from RDS</a:t>
            </a:r>
            <a:endParaRPr lang="en-US" sz="800" dirty="0"/>
          </a:p>
        </p:txBody>
      </p:sp>
      <p:sp>
        <p:nvSpPr>
          <p:cNvPr id="9" name="虚尾箭头 8"/>
          <p:cNvSpPr/>
          <p:nvPr/>
        </p:nvSpPr>
        <p:spPr>
          <a:xfrm>
            <a:off x="3348414" y="2228333"/>
            <a:ext cx="1223586" cy="648072"/>
          </a:xfrm>
          <a:prstGeom prst="stripedRightArrow">
            <a:avLst/>
          </a:prstGeom>
          <a:solidFill>
            <a:schemeClr val="bg1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Aliyun Container Service</a:t>
            </a:r>
            <a:br>
              <a:rPr lang="en-US" altLang="zh-CN" sz="2800" dirty="0" smtClean="0"/>
            </a:br>
            <a:r>
              <a:rPr lang="en-US" altLang="zh-CN" sz="1800" dirty="0" smtClean="0"/>
              <a:t>From container to cloud native application</a:t>
            </a:r>
            <a:endParaRPr lang="en-US" sz="1800" dirty="0"/>
          </a:p>
        </p:txBody>
      </p:sp>
      <p:grpSp>
        <p:nvGrpSpPr>
          <p:cNvPr id="8" name="组 7"/>
          <p:cNvGrpSpPr/>
          <p:nvPr/>
        </p:nvGrpSpPr>
        <p:grpSpPr>
          <a:xfrm>
            <a:off x="5000020" y="2225401"/>
            <a:ext cx="3892460" cy="418355"/>
            <a:chOff x="5000020" y="2225401"/>
            <a:chExt cx="3892460" cy="418355"/>
          </a:xfrm>
        </p:grpSpPr>
        <p:grpSp>
          <p:nvGrpSpPr>
            <p:cNvPr id="28" name="组 27"/>
            <p:cNvGrpSpPr/>
            <p:nvPr/>
          </p:nvGrpSpPr>
          <p:grpSpPr>
            <a:xfrm>
              <a:off x="5000020" y="2225401"/>
              <a:ext cx="1206054" cy="395055"/>
              <a:chOff x="5004047" y="2280833"/>
              <a:chExt cx="1206054" cy="395055"/>
            </a:xfrm>
          </p:grpSpPr>
          <p:grpSp>
            <p:nvGrpSpPr>
              <p:cNvPr id="24" name="组 23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25" name="圆角矩形 24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  <p:grpSp>
          <p:nvGrpSpPr>
            <p:cNvPr id="42" name="组 41"/>
            <p:cNvGrpSpPr/>
            <p:nvPr/>
          </p:nvGrpSpPr>
          <p:grpSpPr>
            <a:xfrm>
              <a:off x="6316491" y="2235705"/>
              <a:ext cx="1206054" cy="395055"/>
              <a:chOff x="5004047" y="2280833"/>
              <a:chExt cx="1206054" cy="395055"/>
            </a:xfrm>
          </p:grpSpPr>
          <p:grpSp>
            <p:nvGrpSpPr>
              <p:cNvPr id="43" name="组 42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" name="图片 4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44" name="圆角矩形 43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  <p:grpSp>
          <p:nvGrpSpPr>
            <p:cNvPr id="48" name="组 47"/>
            <p:cNvGrpSpPr/>
            <p:nvPr/>
          </p:nvGrpSpPr>
          <p:grpSpPr>
            <a:xfrm>
              <a:off x="7686426" y="2248701"/>
              <a:ext cx="1206054" cy="395055"/>
              <a:chOff x="5004047" y="2280833"/>
              <a:chExt cx="1206054" cy="395055"/>
            </a:xfrm>
          </p:grpSpPr>
          <p:grpSp>
            <p:nvGrpSpPr>
              <p:cNvPr id="50" name="组 49"/>
              <p:cNvGrpSpPr/>
              <p:nvPr/>
            </p:nvGrpSpPr>
            <p:grpSpPr>
              <a:xfrm>
                <a:off x="5004047" y="2280833"/>
                <a:ext cx="1080121" cy="320685"/>
                <a:chOff x="5004047" y="2280833"/>
                <a:chExt cx="1080121" cy="320685"/>
              </a:xfrm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5004047" y="2280833"/>
                  <a:ext cx="1080121" cy="320685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图片 5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531" y="2320598"/>
                  <a:ext cx="1016000" cy="231648"/>
                </a:xfrm>
                <a:prstGeom prst="rect">
                  <a:avLst/>
                </a:prstGeom>
              </p:spPr>
            </p:pic>
          </p:grpSp>
          <p:sp>
            <p:nvSpPr>
              <p:cNvPr id="51" name="圆角矩形 50"/>
              <p:cNvSpPr/>
              <p:nvPr/>
            </p:nvSpPr>
            <p:spPr>
              <a:xfrm>
                <a:off x="5778250" y="2555631"/>
                <a:ext cx="431851" cy="1202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dirty="0" smtClean="0"/>
                  <a:t>OSSFS</a:t>
                </a:r>
                <a:endParaRPr lang="en-US" sz="700" dirty="0"/>
              </a:p>
            </p:txBody>
          </p:sp>
        </p:grpSp>
      </p:grpSp>
      <p:sp>
        <p:nvSpPr>
          <p:cNvPr id="70" name="文本框 69"/>
          <p:cNvSpPr txBox="1"/>
          <p:nvPr/>
        </p:nvSpPr>
        <p:spPr>
          <a:xfrm>
            <a:off x="2195736" y="1039737"/>
            <a:ext cx="4300225" cy="57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rgbClr val="000000"/>
                </a:solidFill>
              </a:rPr>
              <a:t>Fully compatible</a:t>
            </a:r>
            <a:r>
              <a:rPr lang="zh-CN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to</a:t>
            </a:r>
            <a:r>
              <a:rPr lang="zh-CN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Docker Compose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/Swarm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altLang="zh-CN" sz="1200" b="1" dirty="0" smtClean="0">
                <a:solidFill>
                  <a:srgbClr val="000000"/>
                </a:solidFill>
              </a:rPr>
              <a:t>Assemble </a:t>
            </a:r>
            <a:r>
              <a:rPr lang="en-US" altLang="zh-CN" sz="1200" b="1" dirty="0">
                <a:solidFill>
                  <a:srgbClr val="000000"/>
                </a:solidFill>
              </a:rPr>
              <a:t>the container and cloud services 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in declarative way</a:t>
            </a:r>
          </a:p>
          <a:p>
            <a:pPr marL="171450" marR="0" indent="-1714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altLang="zh-CN" sz="1200" b="1" dirty="0" smtClean="0">
                <a:solidFill>
                  <a:srgbClr val="000000"/>
                </a:solidFill>
              </a:rPr>
              <a:t>Enable micro</a:t>
            </a:r>
            <a:r>
              <a:rPr lang="en-US" altLang="zh-CN" sz="1200" b="1" dirty="0">
                <a:solidFill>
                  <a:srgbClr val="000000"/>
                </a:solidFill>
              </a:rPr>
              <a:t>-service </a:t>
            </a:r>
            <a:r>
              <a:rPr lang="en-US" altLang="zh-CN" sz="1200" b="1" dirty="0" smtClean="0">
                <a:solidFill>
                  <a:srgbClr val="000000"/>
                </a:solidFill>
              </a:rPr>
              <a:t>architecture</a:t>
            </a:r>
            <a:endParaRPr lang="en-US" altLang="zh-CN" sz="1200" b="1" dirty="0">
              <a:solidFill>
                <a:srgbClr val="000000"/>
              </a:solidFill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3075806"/>
            <a:ext cx="504056" cy="377482"/>
          </a:xfrm>
          <a:prstGeom prst="rect">
            <a:avLst/>
          </a:prstGeom>
        </p:spPr>
      </p:pic>
      <p:cxnSp>
        <p:nvCxnSpPr>
          <p:cNvPr id="73" name="直线箭头连接符 72"/>
          <p:cNvCxnSpPr>
            <a:stCxn id="25" idx="2"/>
            <a:endCxn id="71" idx="0"/>
          </p:cNvCxnSpPr>
          <p:nvPr/>
        </p:nvCxnSpPr>
        <p:spPr>
          <a:xfrm>
            <a:off x="5990149" y="2620456"/>
            <a:ext cx="1282151" cy="455350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直线箭头连接符 75"/>
          <p:cNvCxnSpPr>
            <a:stCxn id="44" idx="2"/>
            <a:endCxn id="71" idx="0"/>
          </p:cNvCxnSpPr>
          <p:nvPr/>
        </p:nvCxnSpPr>
        <p:spPr>
          <a:xfrm flipH="1">
            <a:off x="7272300" y="2630760"/>
            <a:ext cx="34320" cy="445046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直线箭头连接符 77"/>
          <p:cNvCxnSpPr>
            <a:stCxn id="51" idx="2"/>
            <a:endCxn id="71" idx="0"/>
          </p:cNvCxnSpPr>
          <p:nvPr/>
        </p:nvCxnSpPr>
        <p:spPr>
          <a:xfrm flipH="1">
            <a:off x="7272300" y="2643756"/>
            <a:ext cx="1404255" cy="432050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7452320" y="30583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Bucket from</a:t>
            </a:r>
            <a:endParaRPr lang="en-US" sz="800" dirty="0" smtClean="0"/>
          </a:p>
          <a:p>
            <a:r>
              <a:rPr lang="en-US" sz="800" dirty="0" smtClean="0"/>
              <a:t>Object Store Service</a:t>
            </a:r>
            <a:endParaRPr lang="en-US" sz="800" dirty="0"/>
          </a:p>
        </p:txBody>
      </p:sp>
      <p:sp>
        <p:nvSpPr>
          <p:cNvPr id="107" name="文本框 106"/>
          <p:cNvSpPr txBox="1"/>
          <p:nvPr/>
        </p:nvSpPr>
        <p:spPr>
          <a:xfrm>
            <a:off x="3096386" y="3058187"/>
            <a:ext cx="2051678" cy="521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 click to deploy in cloud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4860032" y="2054911"/>
            <a:ext cx="504056" cy="144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AZ-a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8532439" y="2067694"/>
            <a:ext cx="432047" cy="131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AZ-b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21910" y="4371950"/>
            <a:ext cx="1224136" cy="5040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Cluster</a:t>
            </a:r>
            <a:r>
              <a:rPr kumimoji="0" lang="en-US" sz="105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of VM nodes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76256" y="1121181"/>
            <a:ext cx="1998069" cy="308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00" dirty="0">
                <a:solidFill>
                  <a:srgbClr val="000000"/>
                </a:solidFill>
                <a:latin typeface="Menlo Regular"/>
                <a:cs typeface="Menlo Regular"/>
              </a:rPr>
              <a:t>http:/</a:t>
            </a:r>
            <a:r>
              <a:rPr lang="en-US" altLang="zh-CN" sz="800" dirty="0" smtClean="0">
                <a:solidFill>
                  <a:srgbClr val="000000"/>
                </a:solidFill>
                <a:latin typeface="Menlo Regular"/>
                <a:cs typeface="Menlo Regular"/>
              </a:rPr>
              <a:t>/</a:t>
            </a:r>
            <a:r>
              <a:rPr lang="en-US" altLang="zh-CN" sz="800" dirty="0" err="1" smtClean="0">
                <a:solidFill>
                  <a:srgbClr val="000000"/>
                </a:solidFill>
                <a:latin typeface="Menlo Regular"/>
                <a:cs typeface="Menlo Regular"/>
              </a:rPr>
              <a:t>wordpress.alicontainer.com</a:t>
            </a:r>
            <a:r>
              <a:rPr lang="en-US" altLang="zh-CN" sz="800" dirty="0" smtClean="0">
                <a:solidFill>
                  <a:srgbClr val="000000"/>
                </a:solidFill>
                <a:latin typeface="Menlo Regular"/>
                <a:cs typeface="Menlo Regular"/>
              </a:rPr>
              <a:t>	</a:t>
            </a:r>
            <a:endParaRPr kumimoji="0" lang="en-US" sz="105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29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003232" cy="47906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Aliyun Container </a:t>
            </a:r>
            <a:r>
              <a:rPr lang="en-US" altLang="zh-CN" sz="2400" dirty="0"/>
              <a:t>Service</a:t>
            </a:r>
            <a:endParaRPr 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1148608" y="735875"/>
            <a:ext cx="6720158" cy="548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284371" y="831412"/>
            <a:ext cx="1841697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Application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68768" y="734736"/>
            <a:ext cx="998811" cy="3999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21477" y="158178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Monitoring</a:t>
            </a:r>
          </a:p>
        </p:txBody>
      </p:sp>
      <p:sp>
        <p:nvSpPr>
          <p:cNvPr id="30" name="矩形 29"/>
          <p:cNvSpPr/>
          <p:nvPr/>
        </p:nvSpPr>
        <p:spPr>
          <a:xfrm>
            <a:off x="8021478" y="878602"/>
            <a:ext cx="765443" cy="556748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Logging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3280792" y="831412"/>
            <a:ext cx="1885063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altLang="zh-CN" sz="1000" dirty="0">
                <a:latin typeface="+mn-ea"/>
                <a:cs typeface="华文细黑"/>
              </a:rPr>
              <a:t>Application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308029" y="867701"/>
            <a:ext cx="24365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App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067404" y="4455267"/>
            <a:ext cx="7057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华文细黑"/>
              </a:rPr>
              <a:t>Governance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1120" y="2238547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Access Control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5318255" y="831412"/>
            <a:ext cx="1767824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altLang="zh-CN" sz="1000" dirty="0">
                <a:latin typeface="+mn-ea"/>
                <a:cs typeface="华文细黑"/>
              </a:rPr>
              <a:t>Application</a:t>
            </a:r>
          </a:p>
        </p:txBody>
      </p:sp>
      <p:cxnSp>
        <p:nvCxnSpPr>
          <p:cNvPr id="56" name="直线连接符 55"/>
          <p:cNvCxnSpPr/>
          <p:nvPr/>
        </p:nvCxnSpPr>
        <p:spPr>
          <a:xfrm flipH="1">
            <a:off x="4117542" y="3020529"/>
            <a:ext cx="8699" cy="5676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141392" y="1284323"/>
            <a:ext cx="6720159" cy="607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84370" y="1399016"/>
            <a:ext cx="5801709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latin typeface="+mn-ea"/>
                <a:cs typeface="华文细黑"/>
              </a:rPr>
              <a:t>Load balancing, Routing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42896" y="2830160"/>
            <a:ext cx="2564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华文细黑"/>
              </a:rPr>
              <a:t>路由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41392" y="1887975"/>
            <a:ext cx="6720159" cy="5676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284369" y="1956731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Service Registration, Discovery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80789" y="1956730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Auto Scaling</a:t>
            </a:r>
            <a:endParaRPr lang="en-US" altLang="zh-CN" sz="1000" dirty="0">
              <a:latin typeface="+mn-ea"/>
              <a:cs typeface="华文细黑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285548" y="1956730"/>
            <a:ext cx="1800531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atin typeface="+mn-ea"/>
                <a:cs typeface="华文细黑"/>
              </a:rPr>
              <a:t>Rolling update, A/B test, Canary </a:t>
            </a:r>
            <a:r>
              <a:rPr lang="is-IS" sz="900" dirty="0" smtClean="0">
                <a:latin typeface="+mn-ea"/>
                <a:cs typeface="华文细黑"/>
              </a:rPr>
              <a:t>…</a:t>
            </a:r>
            <a:endParaRPr lang="en-US" sz="900" dirty="0" smtClean="0">
              <a:latin typeface="+mn-ea"/>
              <a:cs typeface="华文细黑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21552" y="2058322"/>
            <a:ext cx="42754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Service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1392" y="2455578"/>
            <a:ext cx="6720158" cy="567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84371" y="2553567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Container Orchestration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081" y="2634820"/>
            <a:ext cx="77546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微软雅黑"/>
              </a:rPr>
              <a:t>Orchestration</a:t>
            </a:r>
            <a:endParaRPr lang="en-US" altLang="zh-CN" sz="1000" dirty="0">
              <a:latin typeface="+mn-ea"/>
              <a:cs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80791" y="2553566"/>
            <a:ext cx="1904908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Scheduling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85550" y="2553566"/>
            <a:ext cx="1800531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Cluster Management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1391" y="3023182"/>
            <a:ext cx="6720158" cy="1141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70305" y="3090763"/>
            <a:ext cx="2815772" cy="41102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Docker Engine</a:t>
            </a:r>
            <a:endParaRPr lang="en-US" sz="1000" dirty="0" smtClean="0">
              <a:latin typeface="+mn-ea"/>
              <a:cs typeface="华文细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10640" y="3465022"/>
            <a:ext cx="89138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微软雅黑"/>
              </a:rPr>
              <a:t>Container</a:t>
            </a:r>
          </a:p>
        </p:txBody>
      </p:sp>
      <p:sp>
        <p:nvSpPr>
          <p:cNvPr id="17" name="罐形 16"/>
          <p:cNvSpPr/>
          <p:nvPr/>
        </p:nvSpPr>
        <p:spPr>
          <a:xfrm>
            <a:off x="1623599" y="3107942"/>
            <a:ext cx="1435206" cy="464161"/>
          </a:xfrm>
          <a:prstGeom prst="can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latin typeface="+mn-ea"/>
                <a:cs typeface="华文细黑"/>
              </a:rPr>
              <a:t>Docker Image</a:t>
            </a:r>
          </a:p>
          <a:p>
            <a:pPr algn="ctr"/>
            <a:r>
              <a:rPr lang="en-US" sz="1000" dirty="0" smtClean="0">
                <a:latin typeface="+mn-ea"/>
                <a:cs typeface="华文细黑"/>
              </a:rPr>
              <a:t>Compose template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039479" y="3173366"/>
            <a:ext cx="89138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华文细黑"/>
              </a:rPr>
              <a:t>Repository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84371" y="3660834"/>
            <a:ext cx="2815774" cy="443604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Storage</a:t>
            </a:r>
          </a:p>
          <a:p>
            <a:pPr algn="ctr"/>
            <a:r>
              <a:rPr lang="en-US" sz="900" dirty="0" smtClean="0">
                <a:latin typeface="+mn-ea"/>
                <a:cs typeface="华文细黑"/>
              </a:rPr>
              <a:t>Block Storage, Network FS, Object Storage 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270305" y="3660835"/>
            <a:ext cx="2815774" cy="443603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Networking</a:t>
            </a:r>
          </a:p>
          <a:p>
            <a:pPr algn="ctr"/>
            <a:r>
              <a:rPr lang="en-US" sz="1000" dirty="0" smtClean="0">
                <a:latin typeface="+mn-ea"/>
                <a:cs typeface="华文细黑"/>
              </a:rPr>
              <a:t>Classic/VPC, Hybrid Cloud, </a:t>
            </a:r>
          </a:p>
        </p:txBody>
      </p:sp>
      <p:sp>
        <p:nvSpPr>
          <p:cNvPr id="51" name="矩形 50"/>
          <p:cNvSpPr/>
          <p:nvPr/>
        </p:nvSpPr>
        <p:spPr>
          <a:xfrm>
            <a:off x="1140341" y="4176186"/>
            <a:ext cx="6722873" cy="5584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7286" y="4308000"/>
            <a:ext cx="20420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000" dirty="0" smtClean="0">
                <a:latin typeface="+mn-ea"/>
                <a:cs typeface="微软雅黑"/>
              </a:rPr>
              <a:t>Public Cloud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374051" y="4294424"/>
            <a:ext cx="204202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Dedicate Cloud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245468" y="1467759"/>
            <a:ext cx="43601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微软雅黑"/>
              </a:rPr>
              <a:t>Access</a:t>
            </a:r>
            <a:endParaRPr lang="en-US" sz="1000" dirty="0">
              <a:latin typeface="+mn-ea"/>
              <a:cs typeface="微软雅黑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23656" y="287033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900" dirty="0" smtClean="0">
                <a:latin typeface="+mn-ea"/>
                <a:cs typeface="华文细黑"/>
              </a:rPr>
              <a:t>Configuration Management</a:t>
            </a:r>
          </a:p>
        </p:txBody>
      </p:sp>
      <p:sp>
        <p:nvSpPr>
          <p:cNvPr id="38" name="矩形 37"/>
          <p:cNvSpPr/>
          <p:nvPr/>
        </p:nvSpPr>
        <p:spPr>
          <a:xfrm>
            <a:off x="142581" y="735875"/>
            <a:ext cx="998811" cy="3997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000">
              <a:latin typeface="+mn-ea"/>
              <a:cs typeface="华文细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1681" y="1438589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Caching Service</a:t>
            </a:r>
            <a:endParaRPr lang="zh-CN" altLang="en-US" sz="1000" dirty="0" smtClean="0">
              <a:latin typeface="+mn-ea"/>
              <a:cs typeface="华文细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2521" y="824402"/>
            <a:ext cx="755245" cy="556748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err="1" smtClean="0">
                <a:latin typeface="+mn-ea"/>
                <a:cs typeface="华文细黑"/>
              </a:rPr>
              <a:t>DBaaS</a:t>
            </a:r>
            <a:endParaRPr lang="en-US" altLang="zh-CN" sz="1000" dirty="0" smtClean="0">
              <a:latin typeface="+mn-ea"/>
              <a:cs typeface="华文细黑"/>
            </a:endParaRPr>
          </a:p>
          <a:p>
            <a:pPr algn="ctr"/>
            <a:r>
              <a:rPr lang="en-US" altLang="zh-CN" sz="800" dirty="0" smtClean="0">
                <a:latin typeface="+mn-ea"/>
                <a:cs typeface="华文细黑"/>
              </a:rPr>
              <a:t>MySQL,, Mongo </a:t>
            </a:r>
            <a:r>
              <a:rPr lang="is-IS" altLang="zh-CN" sz="800" dirty="0" smtClean="0">
                <a:latin typeface="+mn-ea"/>
                <a:cs typeface="华文细黑"/>
              </a:rPr>
              <a:t>…</a:t>
            </a:r>
            <a:endParaRPr lang="en-US" altLang="zh-CN" sz="800" dirty="0" smtClean="0">
              <a:latin typeface="+mn-ea"/>
              <a:cs typeface="华文细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9759" y="2020603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Messaging Service</a:t>
            </a:r>
          </a:p>
        </p:txBody>
      </p:sp>
      <p:sp>
        <p:nvSpPr>
          <p:cNvPr id="44" name="矩形 43"/>
          <p:cNvSpPr/>
          <p:nvPr/>
        </p:nvSpPr>
        <p:spPr>
          <a:xfrm>
            <a:off x="272544" y="279063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CI/CD</a:t>
            </a:r>
          </a:p>
        </p:txBody>
      </p:sp>
      <p:sp>
        <p:nvSpPr>
          <p:cNvPr id="45" name="矩形 44"/>
          <p:cNvSpPr/>
          <p:nvPr/>
        </p:nvSpPr>
        <p:spPr>
          <a:xfrm>
            <a:off x="272544" y="3398145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dirty="0" smtClean="0">
                <a:latin typeface="+mn-ea"/>
                <a:cs typeface="华文细黑"/>
              </a:rPr>
              <a:t>SCM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67207" y="2499742"/>
            <a:ext cx="53572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800" dirty="0" smtClean="0">
                <a:latin typeface="+mn-ea"/>
                <a:cs typeface="华文细黑"/>
              </a:rPr>
              <a:t>Middleware </a:t>
            </a:r>
          </a:p>
          <a:p>
            <a:r>
              <a:rPr lang="en-US" sz="800" dirty="0" smtClean="0">
                <a:latin typeface="+mn-ea"/>
                <a:cs typeface="华文细黑"/>
              </a:rPr>
              <a:t>Services</a:t>
            </a:r>
            <a:endParaRPr lang="en-US" sz="800" dirty="0">
              <a:latin typeface="+mn-ea"/>
              <a:cs typeface="华文细黑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99028" y="4513855"/>
            <a:ext cx="4873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>
            <a:spAutoFit/>
          </a:bodyPr>
          <a:lstStyle/>
          <a:p>
            <a:r>
              <a:rPr lang="en-US" sz="1000" dirty="0" smtClean="0">
                <a:latin typeface="+mn-ea"/>
                <a:cs typeface="华文细黑"/>
              </a:rPr>
              <a:t>DevOps</a:t>
            </a:r>
            <a:endParaRPr lang="en-US" sz="1000" dirty="0">
              <a:latin typeface="+mn-ea"/>
              <a:cs typeface="华文细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73415" y="399796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900" dirty="0" smtClean="0">
                <a:latin typeface="+mn-ea"/>
                <a:cs typeface="华文细黑"/>
              </a:rPr>
              <a:t>3rd</a:t>
            </a:r>
          </a:p>
          <a:p>
            <a:pPr algn="ctr"/>
            <a:r>
              <a:rPr lang="en-US" altLang="zh-CN" sz="900" dirty="0" smtClean="0">
                <a:latin typeface="+mn-ea"/>
                <a:cs typeface="华文细黑"/>
              </a:rPr>
              <a:t>Extensions</a:t>
            </a:r>
          </a:p>
        </p:txBody>
      </p:sp>
      <p:sp>
        <p:nvSpPr>
          <p:cNvPr id="61" name="矩形 60"/>
          <p:cNvSpPr/>
          <p:nvPr/>
        </p:nvSpPr>
        <p:spPr>
          <a:xfrm>
            <a:off x="6797968" y="3869743"/>
            <a:ext cx="418038" cy="281961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600" dirty="0" smtClean="0">
                <a:latin typeface="+mn-ea"/>
                <a:cs typeface="华文细黑"/>
              </a:rPr>
              <a:t>Extensions</a:t>
            </a:r>
          </a:p>
        </p:txBody>
      </p:sp>
      <p:sp>
        <p:nvSpPr>
          <p:cNvPr id="62" name="矩形 61"/>
          <p:cNvSpPr/>
          <p:nvPr/>
        </p:nvSpPr>
        <p:spPr>
          <a:xfrm>
            <a:off x="3917222" y="3865467"/>
            <a:ext cx="418038" cy="281961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600" dirty="0" smtClean="0">
                <a:latin typeface="+mn-ea"/>
                <a:cs typeface="华文细黑"/>
              </a:rPr>
              <a:t>Extensions</a:t>
            </a:r>
          </a:p>
        </p:txBody>
      </p:sp>
      <p:sp>
        <p:nvSpPr>
          <p:cNvPr id="63" name="矩形 62"/>
          <p:cNvSpPr/>
          <p:nvPr/>
        </p:nvSpPr>
        <p:spPr>
          <a:xfrm>
            <a:off x="8037737" y="3557122"/>
            <a:ext cx="751852" cy="535542"/>
          </a:xfrm>
          <a:prstGeom prst="rect">
            <a:avLst/>
          </a:prstGeom>
          <a:ln w="190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altLang="zh-CN" sz="900" dirty="0" smtClean="0">
                <a:latin typeface="+mn-ea"/>
                <a:cs typeface="华文细黑"/>
              </a:rPr>
              <a:t>3</a:t>
            </a:r>
            <a:r>
              <a:rPr lang="en-US" altLang="zh-CN" sz="900" baseline="30000" dirty="0" smtClean="0">
                <a:latin typeface="+mn-ea"/>
                <a:cs typeface="华文细黑"/>
              </a:rPr>
              <a:t>rd</a:t>
            </a:r>
            <a:endParaRPr lang="en-US" altLang="zh-CN" sz="900" dirty="0" smtClean="0">
              <a:latin typeface="+mn-ea"/>
              <a:cs typeface="华文细黑"/>
            </a:endParaRPr>
          </a:p>
          <a:p>
            <a:r>
              <a:rPr lang="en-US" altLang="zh-CN" sz="900" dirty="0" smtClean="0">
                <a:latin typeface="+mn-ea"/>
                <a:cs typeface="华文细黑"/>
              </a:rPr>
              <a:t>Extensions</a:t>
            </a:r>
            <a:endParaRPr lang="en-US" altLang="zh-CN" sz="900" dirty="0">
              <a:latin typeface="+mn-ea"/>
              <a:cs typeface="华文细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1392" y="1284322"/>
            <a:ext cx="6720157" cy="2891864"/>
          </a:xfrm>
          <a:prstGeom prst="rect">
            <a:avLst/>
          </a:pr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2413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62034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>
          <a:solidFill>
            <a:schemeClr val="accent1">
              <a:lumMod val="40000"/>
              <a:lumOff val="60000"/>
            </a:schemeClr>
          </a:solidFill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noAutofit/>
      </a:bodyPr>
      <a:lstStyle>
        <a:defPPr marL="0" marR="0" indent="0" algn="ctr" defTabSz="2413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dirty="0" smtClean="0">
            <a:solidFill>
              <a:schemeClr val="tx1"/>
            </a:solidFill>
            <a:ea typeface="Microsoft YaHei"/>
            <a:cs typeface="Microsoft YaHei"/>
            <a:sym typeface="Microsoft YaHe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71437" tIns="71437" rIns="71437" bIns="71437" numCol="1" spcCol="38100" rtlCol="0" anchor="ctr">
        <a:no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5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2413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icrosoft YaHei"/>
            <a:ea typeface="Microsoft YaHei"/>
            <a:cs typeface="Microsoft YaHei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9107</TotalTime>
  <Words>1498</Words>
  <Application>Microsoft Macintosh PowerPoint</Application>
  <PresentationFormat>On-screen Show (16:9)</PresentationFormat>
  <Paragraphs>440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Agenda</vt:lpstr>
      <vt:lpstr>Alibaba Cloud: A Global Player for Cloud Computing</vt:lpstr>
      <vt:lpstr>Alibaba Cloud: 93 Cloud Services Public Available </vt:lpstr>
      <vt:lpstr>Cloud and Docker Status Update in China</vt:lpstr>
      <vt:lpstr>Aliyun Container Service From container to cloud native application</vt:lpstr>
      <vt:lpstr>Aliyun Container Service From container to cloud native application</vt:lpstr>
      <vt:lpstr>Aliyun Container Service From container to cloud native application</vt:lpstr>
      <vt:lpstr>Aliyun Container Service</vt:lpstr>
      <vt:lpstr>Aliyun Container Service</vt:lpstr>
      <vt:lpstr>Reference Customers and Partners</vt:lpstr>
      <vt:lpstr>Apsara Stack-  Full Stack Dedicated Cloud</vt:lpstr>
      <vt:lpstr>Deploy Dedicated Cloud in Few Person Days</vt:lpstr>
      <vt:lpstr>Scalable Docker Image Distribution in Alibaba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阿里云计算实践</dc:title>
  <cp:lastModifiedBy>Micheal Lee</cp:lastModifiedBy>
  <cp:revision>894</cp:revision>
  <dcterms:modified xsi:type="dcterms:W3CDTF">2016-06-20T16:07:44Z</dcterms:modified>
</cp:coreProperties>
</file>