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3" r:id="rId2"/>
    <p:sldId id="258" r:id="rId3"/>
    <p:sldId id="272" r:id="rId4"/>
    <p:sldId id="281" r:id="rId5"/>
    <p:sldId id="273" r:id="rId6"/>
    <p:sldId id="269" r:id="rId7"/>
    <p:sldId id="271" r:id="rId8"/>
    <p:sldId id="264" r:id="rId9"/>
    <p:sldId id="270" r:id="rId10"/>
    <p:sldId id="260" r:id="rId11"/>
    <p:sldId id="274" r:id="rId12"/>
    <p:sldId id="277" r:id="rId13"/>
    <p:sldId id="282" r:id="rId14"/>
    <p:sldId id="266" r:id="rId15"/>
    <p:sldId id="278" r:id="rId16"/>
    <p:sldId id="279" r:id="rId17"/>
    <p:sldId id="275" r:id="rId18"/>
    <p:sldId id="267" r:id="rId19"/>
    <p:sldId id="280" r:id="rId20"/>
    <p:sldId id="276" r:id="rId21"/>
    <p:sldId id="2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8730" autoAdjust="0"/>
  </p:normalViewPr>
  <p:slideViewPr>
    <p:cSldViewPr snapToGrid="0">
      <p:cViewPr varScale="1">
        <p:scale>
          <a:sx n="56" d="100"/>
          <a:sy n="56" d="100"/>
        </p:scale>
        <p:origin x="1476" y="52"/>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3FDF6-6518-4B13-861F-14FD301DC8E2}" type="datetimeFigureOut">
              <a:rPr lang="en-GB" smtClean="0"/>
              <a:t>21/06/2016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AFAEC-DDEA-4871-803B-14072DC4A302}" type="slidenum">
              <a:rPr lang="en-GB" smtClean="0"/>
              <a:t>‹#›</a:t>
            </a:fld>
            <a:endParaRPr lang="en-GB"/>
          </a:p>
        </p:txBody>
      </p:sp>
    </p:spTree>
    <p:extLst>
      <p:ext uri="{BB962C8B-B14F-4D97-AF65-F5344CB8AC3E}">
        <p14:creationId xmlns:p14="http://schemas.microsoft.com/office/powerpoint/2010/main" val="2131194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Session Title: So easy, a ten year old can do it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Abstract: Docker focuses on simplicity. In this session we will  hear how, Zeph, a 10 year old boy went from asking his dad a simple question, to deploying Docker containers to help search for a cancer cure  and to build worlds. We’ll hear how the simplicity of Docker inspired him to learn more, and now as an 11 year old, he has moved on to programming his own containerized applications to process vital data streams from public APIs.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 identified takeaways…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the key takeaways from your session? Docker is a great tool for enabling the learning of new IT skills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 + identify problem (dad complaining about stealing kills)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Demo: show basic stats and lack of detail</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Researched Halo API</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Demo: Programming in python to </a:t>
            </a:r>
            <a:r>
              <a:rPr lang="en-US" sz="1200" kern="1200" dirty="0" err="1">
                <a:solidFill>
                  <a:schemeClr val="tx1"/>
                </a:solidFill>
                <a:effectLst/>
                <a:latin typeface="+mn-lt"/>
                <a:ea typeface="+mn-ea"/>
                <a:cs typeface="+mn-cs"/>
              </a:rPr>
              <a:t>querry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HaloAPI</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Doing API </a:t>
            </a:r>
            <a:r>
              <a:rPr lang="en-US" sz="1200" kern="1200" dirty="0" err="1">
                <a:solidFill>
                  <a:schemeClr val="tx1"/>
                </a:solidFill>
                <a:effectLst/>
                <a:latin typeface="+mn-lt"/>
                <a:ea typeface="+mn-ea"/>
                <a:cs typeface="+mn-cs"/>
              </a:rPr>
              <a:t>querry</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Parsing data and display</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Realized he could put feed into container and display</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Possibly fork data for inflated stats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Demo: webpage in container taking feed</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Lesson learned and shared:</a:t>
            </a:r>
            <a:endParaRPr lang="en-GB"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How to </a:t>
            </a:r>
            <a:r>
              <a:rPr lang="en-US" sz="1200" kern="1200" dirty="0" err="1">
                <a:solidFill>
                  <a:schemeClr val="tx1"/>
                </a:solidFill>
                <a:effectLst/>
                <a:latin typeface="+mn-lt"/>
                <a:ea typeface="+mn-ea"/>
                <a:cs typeface="+mn-cs"/>
              </a:rPr>
              <a:t>querry</a:t>
            </a:r>
            <a:r>
              <a:rPr lang="en-US" sz="1200" kern="1200" dirty="0">
                <a:solidFill>
                  <a:schemeClr val="tx1"/>
                </a:solidFill>
                <a:effectLst/>
                <a:latin typeface="+mn-lt"/>
                <a:ea typeface="+mn-ea"/>
                <a:cs typeface="+mn-cs"/>
              </a:rPr>
              <a:t> API and parse data to show it as a feed in container.</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56AFAEC-DDEA-4871-803B-14072DC4A302}" type="slidenum">
              <a:rPr lang="en-GB" smtClean="0"/>
              <a:t>1</a:t>
            </a:fld>
            <a:endParaRPr lang="en-GB"/>
          </a:p>
        </p:txBody>
      </p:sp>
    </p:spTree>
    <p:extLst>
      <p:ext uri="{BB962C8B-B14F-4D97-AF65-F5344CB8AC3E}">
        <p14:creationId xmlns:p14="http://schemas.microsoft.com/office/powerpoint/2010/main" val="166053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Docker focuses on simplicity. In this session we will  hear how, Zeph, a 10 year old boy went from asking his dad a simple question, to deploying Docker containers to help search for a cancer cure  and to build worlds. We’ll hear how the simplicity of Docker inspired him to learn more, and now as an 11 year old, he has moved on to programming his own containerized applications to process vital data streams from public APIs.</a:t>
            </a:r>
            <a:endParaRPr lang="en-GB" sz="1200" kern="1200" dirty="0">
              <a:solidFill>
                <a:schemeClr val="tx1"/>
              </a:solidFill>
              <a:effectLst/>
              <a:latin typeface="+mn-lt"/>
              <a:ea typeface="+mn-ea"/>
              <a:cs typeface="+mn-cs"/>
            </a:endParaRPr>
          </a:p>
          <a:p>
            <a:pPr lvl="0"/>
            <a:endParaRPr lang="en-GB" dirty="0"/>
          </a:p>
          <a:p>
            <a:pPr lvl="0"/>
            <a:endParaRPr lang="en-GB" dirty="0"/>
          </a:p>
          <a:p>
            <a:pPr lvl="0"/>
            <a:endParaRPr lang="en-GB" dirty="0"/>
          </a:p>
        </p:txBody>
      </p:sp>
      <p:sp>
        <p:nvSpPr>
          <p:cNvPr id="4" name="Slide Number Placeholder 3"/>
          <p:cNvSpPr>
            <a:spLocks noGrp="1"/>
          </p:cNvSpPr>
          <p:nvPr>
            <p:ph type="sldNum" sz="quarter" idx="10"/>
          </p:nvPr>
        </p:nvSpPr>
        <p:spPr/>
        <p:txBody>
          <a:bodyPr/>
          <a:lstStyle/>
          <a:p>
            <a:fld id="{C56AFAEC-DDEA-4871-803B-14072DC4A302}" type="slidenum">
              <a:rPr lang="en-GB" smtClean="0"/>
              <a:t>2</a:t>
            </a:fld>
            <a:endParaRPr lang="en-GB"/>
          </a:p>
        </p:txBody>
      </p:sp>
    </p:spTree>
    <p:extLst>
      <p:ext uri="{BB962C8B-B14F-4D97-AF65-F5344CB8AC3E}">
        <p14:creationId xmlns:p14="http://schemas.microsoft.com/office/powerpoint/2010/main" val="396419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asking his dad a simple question, to deploying Docker containers to help search for a cancer cure  and to build worlds. </a:t>
            </a:r>
            <a:endParaRPr lang="en-GB" dirty="0"/>
          </a:p>
        </p:txBody>
      </p:sp>
      <p:sp>
        <p:nvSpPr>
          <p:cNvPr id="4" name="Slide Number Placeholder 3"/>
          <p:cNvSpPr>
            <a:spLocks noGrp="1"/>
          </p:cNvSpPr>
          <p:nvPr>
            <p:ph type="sldNum" sz="quarter" idx="10"/>
          </p:nvPr>
        </p:nvSpPr>
        <p:spPr/>
        <p:txBody>
          <a:bodyPr/>
          <a:lstStyle/>
          <a:p>
            <a:fld id="{C56AFAEC-DDEA-4871-803B-14072DC4A302}" type="slidenum">
              <a:rPr lang="en-GB" smtClean="0"/>
              <a:t>6</a:t>
            </a:fld>
            <a:endParaRPr lang="en-GB"/>
          </a:p>
        </p:txBody>
      </p:sp>
    </p:spTree>
    <p:extLst>
      <p:ext uri="{BB962C8B-B14F-4D97-AF65-F5344CB8AC3E}">
        <p14:creationId xmlns:p14="http://schemas.microsoft.com/office/powerpoint/2010/main" val="392533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blog</a:t>
            </a:r>
          </a:p>
        </p:txBody>
      </p:sp>
      <p:sp>
        <p:nvSpPr>
          <p:cNvPr id="4" name="Slide Number Placeholder 3"/>
          <p:cNvSpPr>
            <a:spLocks noGrp="1"/>
          </p:cNvSpPr>
          <p:nvPr>
            <p:ph type="sldNum" sz="quarter" idx="10"/>
          </p:nvPr>
        </p:nvSpPr>
        <p:spPr/>
        <p:txBody>
          <a:bodyPr/>
          <a:lstStyle/>
          <a:p>
            <a:fld id="{C56AFAEC-DDEA-4871-803B-14072DC4A302}" type="slidenum">
              <a:rPr lang="en-GB" smtClean="0"/>
              <a:t>7</a:t>
            </a:fld>
            <a:endParaRPr lang="en-GB"/>
          </a:p>
        </p:txBody>
      </p:sp>
    </p:spTree>
    <p:extLst>
      <p:ext uri="{BB962C8B-B14F-4D97-AF65-F5344CB8AC3E}">
        <p14:creationId xmlns:p14="http://schemas.microsoft.com/office/powerpoint/2010/main" val="396831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6AFAEC-DDEA-4871-803B-14072DC4A302}" type="slidenum">
              <a:rPr lang="en-GB" smtClean="0"/>
              <a:t>8</a:t>
            </a:fld>
            <a:endParaRPr lang="en-GB"/>
          </a:p>
        </p:txBody>
      </p:sp>
    </p:spTree>
    <p:extLst>
      <p:ext uri="{BB962C8B-B14F-4D97-AF65-F5344CB8AC3E}">
        <p14:creationId xmlns:p14="http://schemas.microsoft.com/office/powerpoint/2010/main" val="13613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problem (dad complaining about stealing kills)</a:t>
            </a:r>
            <a:br>
              <a:rPr lang="en-GB" dirty="0"/>
            </a:br>
            <a:endParaRPr lang="en-GB" sz="1200" kern="1200" dirty="0">
              <a:solidFill>
                <a:schemeClr val="tx1"/>
              </a:solidFill>
              <a:effectLst/>
              <a:latin typeface="+mn-lt"/>
              <a:ea typeface="+mn-ea"/>
              <a:cs typeface="+mn-cs"/>
            </a:endParaRPr>
          </a:p>
          <a:p>
            <a:pPr lvl="0"/>
            <a:endParaRPr lang="en-GB" dirty="0"/>
          </a:p>
        </p:txBody>
      </p:sp>
      <p:sp>
        <p:nvSpPr>
          <p:cNvPr id="4" name="Slide Number Placeholder 3"/>
          <p:cNvSpPr>
            <a:spLocks noGrp="1"/>
          </p:cNvSpPr>
          <p:nvPr>
            <p:ph type="sldNum" sz="quarter" idx="10"/>
          </p:nvPr>
        </p:nvSpPr>
        <p:spPr/>
        <p:txBody>
          <a:bodyPr/>
          <a:lstStyle/>
          <a:p>
            <a:fld id="{C56AFAEC-DDEA-4871-803B-14072DC4A302}" type="slidenum">
              <a:rPr lang="en-GB" smtClean="0"/>
              <a:t>9</a:t>
            </a:fld>
            <a:endParaRPr lang="en-GB"/>
          </a:p>
        </p:txBody>
      </p:sp>
    </p:spTree>
    <p:extLst>
      <p:ext uri="{BB962C8B-B14F-4D97-AF65-F5344CB8AC3E}">
        <p14:creationId xmlns:p14="http://schemas.microsoft.com/office/powerpoint/2010/main" val="219448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hear how the simplicity of Docker inspired him to learn more, and now as an 11 year old, he has moved on to programming his own containerized applications to process vital data streams from public APIs.</a:t>
            </a:r>
            <a:r>
              <a:rPr lang="en-US" dirty="0"/>
              <a:t> </a:t>
            </a:r>
          </a:p>
        </p:txBody>
      </p:sp>
      <p:sp>
        <p:nvSpPr>
          <p:cNvPr id="4" name="Slide Number Placeholder 3"/>
          <p:cNvSpPr>
            <a:spLocks noGrp="1"/>
          </p:cNvSpPr>
          <p:nvPr>
            <p:ph type="sldNum" sz="quarter" idx="10"/>
          </p:nvPr>
        </p:nvSpPr>
        <p:spPr/>
        <p:txBody>
          <a:bodyPr/>
          <a:lstStyle/>
          <a:p>
            <a:fld id="{C56AFAEC-DDEA-4871-803B-14072DC4A302}" type="slidenum">
              <a:rPr lang="en-GB" smtClean="0"/>
              <a:t>10</a:t>
            </a:fld>
            <a:endParaRPr lang="en-GB"/>
          </a:p>
        </p:txBody>
      </p:sp>
    </p:spTree>
    <p:extLst>
      <p:ext uri="{BB962C8B-B14F-4D97-AF65-F5344CB8AC3E}">
        <p14:creationId xmlns:p14="http://schemas.microsoft.com/office/powerpoint/2010/main" val="254478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6AFAEC-DDEA-4871-803B-14072DC4A302}" type="slidenum">
              <a:rPr lang="en-GB" smtClean="0"/>
              <a:t>14</a:t>
            </a:fld>
            <a:endParaRPr lang="en-GB"/>
          </a:p>
        </p:txBody>
      </p:sp>
    </p:spTree>
    <p:extLst>
      <p:ext uri="{BB962C8B-B14F-4D97-AF65-F5344CB8AC3E}">
        <p14:creationId xmlns:p14="http://schemas.microsoft.com/office/powerpoint/2010/main" val="184088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hear how the simplicity of Docker inspired him to learn more, and now as an 11 year old, he has moved on to programming his own containerized applications to process vital data streams from public APIs.</a:t>
            </a:r>
            <a:r>
              <a:rPr lang="en-US" dirty="0"/>
              <a:t> </a:t>
            </a:r>
          </a:p>
          <a:p>
            <a:r>
              <a:rPr lang="en-US" dirty="0"/>
              <a:t>                                                                                                                                                                                                                                                                                                                                                        </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56AFAEC-DDEA-4871-803B-14072DC4A302}" type="slidenum">
              <a:rPr lang="en-GB" smtClean="0"/>
              <a:t>18</a:t>
            </a:fld>
            <a:endParaRPr lang="en-GB"/>
          </a:p>
        </p:txBody>
      </p:sp>
    </p:spTree>
    <p:extLst>
      <p:ext uri="{BB962C8B-B14F-4D97-AF65-F5344CB8AC3E}">
        <p14:creationId xmlns:p14="http://schemas.microsoft.com/office/powerpoint/2010/main" val="152178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1396F68-B5EF-459A-BEF5-94AB846872E4}"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048FB-CFBD-46F7-A1C1-F7B6FE7C9E61}" type="slidenum">
              <a:rPr lang="en-GB" smtClean="0"/>
              <a:t>‹#›</a:t>
            </a:fld>
            <a:endParaRPr lang="en-GB"/>
          </a:p>
        </p:txBody>
      </p:sp>
    </p:spTree>
    <p:extLst>
      <p:ext uri="{BB962C8B-B14F-4D97-AF65-F5344CB8AC3E}">
        <p14:creationId xmlns:p14="http://schemas.microsoft.com/office/powerpoint/2010/main" val="133199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396F68-B5EF-459A-BEF5-94AB846872E4}"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048FB-CFBD-46F7-A1C1-F7B6FE7C9E61}" type="slidenum">
              <a:rPr lang="en-GB" smtClean="0"/>
              <a:t>‹#›</a:t>
            </a:fld>
            <a:endParaRPr lang="en-GB"/>
          </a:p>
        </p:txBody>
      </p:sp>
    </p:spTree>
    <p:extLst>
      <p:ext uri="{BB962C8B-B14F-4D97-AF65-F5344CB8AC3E}">
        <p14:creationId xmlns:p14="http://schemas.microsoft.com/office/powerpoint/2010/main" val="77736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396F68-B5EF-459A-BEF5-94AB846872E4}"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048FB-CFBD-46F7-A1C1-F7B6FE7C9E61}" type="slidenum">
              <a:rPr lang="en-GB" smtClean="0"/>
              <a:t>‹#›</a:t>
            </a:fld>
            <a:endParaRPr lang="en-GB"/>
          </a:p>
        </p:txBody>
      </p:sp>
    </p:spTree>
    <p:extLst>
      <p:ext uri="{BB962C8B-B14F-4D97-AF65-F5344CB8AC3E}">
        <p14:creationId xmlns:p14="http://schemas.microsoft.com/office/powerpoint/2010/main" val="426424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396F68-B5EF-459A-BEF5-94AB846872E4}"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048FB-CFBD-46F7-A1C1-F7B6FE7C9E61}" type="slidenum">
              <a:rPr lang="en-GB" smtClean="0"/>
              <a:t>‹#›</a:t>
            </a:fld>
            <a:endParaRPr lang="en-GB"/>
          </a:p>
        </p:txBody>
      </p:sp>
    </p:spTree>
    <p:extLst>
      <p:ext uri="{BB962C8B-B14F-4D97-AF65-F5344CB8AC3E}">
        <p14:creationId xmlns:p14="http://schemas.microsoft.com/office/powerpoint/2010/main" val="385875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396F68-B5EF-459A-BEF5-94AB846872E4}"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048FB-CFBD-46F7-A1C1-F7B6FE7C9E61}" type="slidenum">
              <a:rPr lang="en-GB" smtClean="0"/>
              <a:t>‹#›</a:t>
            </a:fld>
            <a:endParaRPr lang="en-GB"/>
          </a:p>
        </p:txBody>
      </p:sp>
    </p:spTree>
    <p:extLst>
      <p:ext uri="{BB962C8B-B14F-4D97-AF65-F5344CB8AC3E}">
        <p14:creationId xmlns:p14="http://schemas.microsoft.com/office/powerpoint/2010/main" val="59714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396F68-B5EF-459A-BEF5-94AB846872E4}" type="datetimeFigureOut">
              <a:rPr lang="en-GB" smtClean="0"/>
              <a:t>21/06/2016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4048FB-CFBD-46F7-A1C1-F7B6FE7C9E61}" type="slidenum">
              <a:rPr lang="en-GB" smtClean="0"/>
              <a:t>‹#›</a:t>
            </a:fld>
            <a:endParaRPr lang="en-GB"/>
          </a:p>
        </p:txBody>
      </p:sp>
    </p:spTree>
    <p:extLst>
      <p:ext uri="{BB962C8B-B14F-4D97-AF65-F5344CB8AC3E}">
        <p14:creationId xmlns:p14="http://schemas.microsoft.com/office/powerpoint/2010/main" val="108077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396F68-B5EF-459A-BEF5-94AB846872E4}" type="datetimeFigureOut">
              <a:rPr lang="en-GB" smtClean="0"/>
              <a:t>21/06/2016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4048FB-CFBD-46F7-A1C1-F7B6FE7C9E61}" type="slidenum">
              <a:rPr lang="en-GB" smtClean="0"/>
              <a:t>‹#›</a:t>
            </a:fld>
            <a:endParaRPr lang="en-GB"/>
          </a:p>
        </p:txBody>
      </p:sp>
    </p:spTree>
    <p:extLst>
      <p:ext uri="{BB962C8B-B14F-4D97-AF65-F5344CB8AC3E}">
        <p14:creationId xmlns:p14="http://schemas.microsoft.com/office/powerpoint/2010/main" val="8797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396F68-B5EF-459A-BEF5-94AB846872E4}" type="datetimeFigureOut">
              <a:rPr lang="en-GB" smtClean="0"/>
              <a:t>21/06/2016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4048FB-CFBD-46F7-A1C1-F7B6FE7C9E61}" type="slidenum">
              <a:rPr lang="en-GB" smtClean="0"/>
              <a:t>‹#›</a:t>
            </a:fld>
            <a:endParaRPr lang="en-GB"/>
          </a:p>
        </p:txBody>
      </p:sp>
    </p:spTree>
    <p:extLst>
      <p:ext uri="{BB962C8B-B14F-4D97-AF65-F5344CB8AC3E}">
        <p14:creationId xmlns:p14="http://schemas.microsoft.com/office/powerpoint/2010/main" val="217140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96F68-B5EF-459A-BEF5-94AB846872E4}" type="datetimeFigureOut">
              <a:rPr lang="en-GB" smtClean="0"/>
              <a:t>21/06/2016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4048FB-CFBD-46F7-A1C1-F7B6FE7C9E61}" type="slidenum">
              <a:rPr lang="en-GB" smtClean="0"/>
              <a:t>‹#›</a:t>
            </a:fld>
            <a:endParaRPr lang="en-GB"/>
          </a:p>
        </p:txBody>
      </p:sp>
    </p:spTree>
    <p:extLst>
      <p:ext uri="{BB962C8B-B14F-4D97-AF65-F5344CB8AC3E}">
        <p14:creationId xmlns:p14="http://schemas.microsoft.com/office/powerpoint/2010/main" val="93381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396F68-B5EF-459A-BEF5-94AB846872E4}" type="datetimeFigureOut">
              <a:rPr lang="en-GB" smtClean="0"/>
              <a:t>21/06/2016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4048FB-CFBD-46F7-A1C1-F7B6FE7C9E61}" type="slidenum">
              <a:rPr lang="en-GB" smtClean="0"/>
              <a:t>‹#›</a:t>
            </a:fld>
            <a:endParaRPr lang="en-GB"/>
          </a:p>
        </p:txBody>
      </p:sp>
    </p:spTree>
    <p:extLst>
      <p:ext uri="{BB962C8B-B14F-4D97-AF65-F5344CB8AC3E}">
        <p14:creationId xmlns:p14="http://schemas.microsoft.com/office/powerpoint/2010/main" val="151309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396F68-B5EF-459A-BEF5-94AB846872E4}" type="datetimeFigureOut">
              <a:rPr lang="en-GB" smtClean="0"/>
              <a:t>21/06/2016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4048FB-CFBD-46F7-A1C1-F7B6FE7C9E61}" type="slidenum">
              <a:rPr lang="en-GB" smtClean="0"/>
              <a:t>‹#›</a:t>
            </a:fld>
            <a:endParaRPr lang="en-GB"/>
          </a:p>
        </p:txBody>
      </p:sp>
    </p:spTree>
    <p:extLst>
      <p:ext uri="{BB962C8B-B14F-4D97-AF65-F5344CB8AC3E}">
        <p14:creationId xmlns:p14="http://schemas.microsoft.com/office/powerpoint/2010/main" val="144160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96F68-B5EF-459A-BEF5-94AB846872E4}" type="datetimeFigureOut">
              <a:rPr lang="en-GB" smtClean="0"/>
              <a:t>21/06/2016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048FB-CFBD-46F7-A1C1-F7B6FE7C9E61}" type="slidenum">
              <a:rPr lang="en-GB" smtClean="0"/>
              <a:t>‹#›</a:t>
            </a:fld>
            <a:endParaRPr lang="en-GB"/>
          </a:p>
        </p:txBody>
      </p:sp>
    </p:spTree>
    <p:extLst>
      <p:ext uri="{BB962C8B-B14F-4D97-AF65-F5344CB8AC3E}">
        <p14:creationId xmlns:p14="http://schemas.microsoft.com/office/powerpoint/2010/main" val="2596315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zgdockerdev.cloudapp.net:8000/player/summar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46" y="-626533"/>
            <a:ext cx="4963399" cy="8805409"/>
          </a:xfrm>
          <a:prstGeom prst="rect">
            <a:avLst/>
          </a:prstGeom>
        </p:spPr>
      </p:pic>
      <p:pic>
        <p:nvPicPr>
          <p:cNvPr id="6" name="Picture 5" descr="01-Fra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6588606" y="2350391"/>
            <a:ext cx="5230861" cy="461665"/>
          </a:xfrm>
          <a:prstGeom prst="rect">
            <a:avLst/>
          </a:prstGeom>
          <a:noFill/>
        </p:spPr>
        <p:txBody>
          <a:bodyPr wrap="square" rtlCol="0">
            <a:spAutoFit/>
          </a:bodyPr>
          <a:lstStyle/>
          <a:p>
            <a:r>
              <a:rPr lang="en-US" sz="2400" b="1" dirty="0">
                <a:solidFill>
                  <a:srgbClr val="2299FF"/>
                </a:solidFill>
                <a:latin typeface="Arial"/>
                <a:cs typeface="Arial"/>
              </a:rPr>
              <a:t>So easy, a ten year old can do it</a:t>
            </a:r>
          </a:p>
        </p:txBody>
      </p:sp>
      <p:sp>
        <p:nvSpPr>
          <p:cNvPr id="9" name="TextBox 8"/>
          <p:cNvSpPr txBox="1"/>
          <p:nvPr/>
        </p:nvSpPr>
        <p:spPr>
          <a:xfrm>
            <a:off x="6547554" y="2760483"/>
            <a:ext cx="4730046" cy="1862048"/>
          </a:xfrm>
          <a:prstGeom prst="rect">
            <a:avLst/>
          </a:prstGeom>
          <a:noFill/>
        </p:spPr>
        <p:txBody>
          <a:bodyPr wrap="square" rtlCol="0">
            <a:spAutoFit/>
          </a:bodyPr>
          <a:lstStyle/>
          <a:p>
            <a:pPr>
              <a:lnSpc>
                <a:spcPts val="6933"/>
              </a:lnSpc>
            </a:pPr>
            <a:r>
              <a:rPr lang="en-US" sz="6400" b="1" dirty="0">
                <a:solidFill>
                  <a:schemeClr val="bg1"/>
                </a:solidFill>
                <a:latin typeface="Arial"/>
                <a:cs typeface="Arial"/>
              </a:rPr>
              <a:t>Zephaniah Gardler</a:t>
            </a:r>
          </a:p>
        </p:txBody>
      </p:sp>
      <p:sp>
        <p:nvSpPr>
          <p:cNvPr id="10" name="TextBox 9"/>
          <p:cNvSpPr txBox="1"/>
          <p:nvPr/>
        </p:nvSpPr>
        <p:spPr>
          <a:xfrm>
            <a:off x="6588606" y="4525820"/>
            <a:ext cx="3068525" cy="461665"/>
          </a:xfrm>
          <a:prstGeom prst="rect">
            <a:avLst/>
          </a:prstGeom>
          <a:noFill/>
        </p:spPr>
        <p:txBody>
          <a:bodyPr wrap="square" rtlCol="0">
            <a:spAutoFit/>
          </a:bodyPr>
          <a:lstStyle/>
          <a:p>
            <a:r>
              <a:rPr lang="en-US" sz="2400" b="1" dirty="0">
                <a:solidFill>
                  <a:srgbClr val="FFFFFF"/>
                </a:solidFill>
                <a:latin typeface="Arial"/>
                <a:cs typeface="Arial"/>
              </a:rPr>
              <a:t>Student</a:t>
            </a:r>
          </a:p>
        </p:txBody>
      </p:sp>
      <p:sp>
        <p:nvSpPr>
          <p:cNvPr id="11" name="TextBox 10"/>
          <p:cNvSpPr txBox="1"/>
          <p:nvPr/>
        </p:nvSpPr>
        <p:spPr>
          <a:xfrm>
            <a:off x="584968" y="-1257405"/>
            <a:ext cx="7707235" cy="830997"/>
          </a:xfrm>
          <a:prstGeom prst="rect">
            <a:avLst/>
          </a:prstGeom>
          <a:noFill/>
        </p:spPr>
        <p:txBody>
          <a:bodyPr wrap="square" rtlCol="0">
            <a:spAutoFit/>
          </a:bodyPr>
          <a:lstStyle/>
          <a:p>
            <a:r>
              <a:rPr lang="en-US" sz="2400" dirty="0">
                <a:solidFill>
                  <a:srgbClr val="2299FF"/>
                </a:solidFill>
                <a:latin typeface="Arial"/>
                <a:cs typeface="Arial"/>
              </a:rPr>
              <a:t>(NOTE: PASTE IN PORTRAIT AND SEND BEHIND FOREGROUND GRAPHIC FOR CROP)</a:t>
            </a:r>
          </a:p>
        </p:txBody>
      </p:sp>
    </p:spTree>
    <p:extLst>
      <p:ext uri="{BB962C8B-B14F-4D97-AF65-F5344CB8AC3E}">
        <p14:creationId xmlns:p14="http://schemas.microsoft.com/office/powerpoint/2010/main" val="3389763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Halo API, what is it?</a:t>
            </a:r>
            <a:br>
              <a:rPr lang="en-GB" dirty="0"/>
            </a:br>
            <a:endParaRPr lang="en-GB" dirty="0"/>
          </a:p>
        </p:txBody>
      </p:sp>
      <p:sp>
        <p:nvSpPr>
          <p:cNvPr id="3" name="Content Placeholder 2"/>
          <p:cNvSpPr>
            <a:spLocks noGrp="1"/>
          </p:cNvSpPr>
          <p:nvPr>
            <p:ph idx="1"/>
          </p:nvPr>
        </p:nvSpPr>
        <p:spPr/>
        <p:txBody>
          <a:bodyPr/>
          <a:lstStyle/>
          <a:p>
            <a:r>
              <a:rPr lang="en-US" dirty="0"/>
              <a:t>Exposes lots of game stats</a:t>
            </a:r>
          </a:p>
          <a:p>
            <a:endParaRPr lang="en-US" dirty="0"/>
          </a:p>
          <a:p>
            <a:r>
              <a:rPr lang="en-US" dirty="0"/>
              <a:t>Can build apps to process stats</a:t>
            </a:r>
          </a:p>
          <a:p>
            <a:pPr lvl="1"/>
            <a:r>
              <a:rPr lang="en-US" dirty="0"/>
              <a:t>Like an assists vs. kills web app</a:t>
            </a:r>
          </a:p>
          <a:p>
            <a:endParaRPr lang="en-US" dirty="0"/>
          </a:p>
          <a:p>
            <a:r>
              <a:rPr lang="en-US" dirty="0"/>
              <a:t>Sounds interesting but how hard is it?</a:t>
            </a:r>
          </a:p>
          <a:p>
            <a:pPr lvl="1"/>
            <a:r>
              <a:rPr lang="en-US" dirty="0"/>
              <a:t>Never programmed aside from basic drag and drop environments</a:t>
            </a:r>
          </a:p>
        </p:txBody>
      </p:sp>
    </p:spTree>
    <p:extLst>
      <p:ext uri="{BB962C8B-B14F-4D97-AF65-F5344CB8AC3E}">
        <p14:creationId xmlns:p14="http://schemas.microsoft.com/office/powerpoint/2010/main" val="94950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Docker as an Enabler</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53316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Idea: Pseudo code</a:t>
            </a:r>
          </a:p>
        </p:txBody>
      </p:sp>
      <p:sp>
        <p:nvSpPr>
          <p:cNvPr id="3" name="Content Placeholder 2"/>
          <p:cNvSpPr>
            <a:spLocks noGrp="1"/>
          </p:cNvSpPr>
          <p:nvPr>
            <p:ph idx="1"/>
          </p:nvPr>
        </p:nvSpPr>
        <p:spPr/>
        <p:txBody>
          <a:bodyPr>
            <a:normAutofit lnSpcReduction="10000"/>
          </a:bodyPr>
          <a:lstStyle/>
          <a:p>
            <a:pPr marL="0" indent="0">
              <a:buNone/>
            </a:pPr>
            <a:r>
              <a:rPr lang="en-US" b="1" dirty="0">
                <a:cs typeface="Courier New" panose="02070309020205020404" pitchFamily="49" charset="0"/>
              </a:rPr>
              <a:t>server.py</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Get weapon meta-data</a:t>
            </a:r>
            <a:endParaRPr lang="en-GB" dirty="0">
              <a:latin typeface="Courier New" panose="02070309020205020404" pitchFamily="49" charset="0"/>
              <a:cs typeface="Courier New" panose="02070309020205020404" pitchFamily="49" charset="0"/>
            </a:endParaRPr>
          </a:p>
          <a:p>
            <a:pPr marL="0" indent="0">
              <a:buNone/>
            </a:pPr>
            <a:r>
              <a:rPr lang="en-GB" dirty="0">
                <a:latin typeface="Courier New" panose="02070309020205020404" pitchFamily="49" charset="0"/>
                <a:cs typeface="Courier New" panose="02070309020205020404" pitchFamily="49" charset="0"/>
              </a:rPr>
              <a:t>Get player report for arena (</a:t>
            </a:r>
            <a:r>
              <a:rPr lang="en-GB" dirty="0" err="1">
                <a:latin typeface="Courier New" panose="02070309020205020404" pitchFamily="49" charset="0"/>
                <a:cs typeface="Courier New" panose="02070309020205020404" pitchFamily="49" charset="0"/>
              </a:rPr>
              <a:t>Someoldcowdude</a:t>
            </a:r>
            <a:r>
              <a:rPr lang="en-GB" dirty="0">
                <a:latin typeface="Courier New" panose="02070309020205020404" pitchFamily="49" charset="0"/>
                <a:cs typeface="Courier New" panose="02070309020205020404" pitchFamily="49" charset="0"/>
              </a:rPr>
              <a:t>)</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b="1" dirty="0">
                <a:cs typeface="Courier New" panose="02070309020205020404" pitchFamily="49" charset="0"/>
              </a:rPr>
              <a:t>HTML with Flask</a:t>
            </a:r>
            <a:endParaRPr lang="en-GB" dirty="0">
              <a:latin typeface="Courier New" panose="02070309020205020404" pitchFamily="49" charset="0"/>
              <a:cs typeface="Courier New" panose="02070309020205020404" pitchFamily="49" charset="0"/>
            </a:endParaRPr>
          </a:p>
          <a:p>
            <a:pPr marL="0" indent="0">
              <a:buNone/>
            </a:pPr>
            <a:r>
              <a:rPr lang="en-GB" dirty="0">
                <a:latin typeface="Courier New" panose="02070309020205020404" pitchFamily="49" charset="0"/>
                <a:cs typeface="Courier New" panose="02070309020205020404" pitchFamily="49" charset="0"/>
              </a:rPr>
              <a:t>Iterate over results </a:t>
            </a:r>
          </a:p>
          <a:p>
            <a:pPr marL="0" indent="0">
              <a:buNone/>
            </a:pPr>
            <a:r>
              <a:rPr lang="en-GB" dirty="0">
                <a:latin typeface="Courier New" panose="02070309020205020404" pitchFamily="49" charset="0"/>
                <a:cs typeface="Courier New" panose="02070309020205020404" pitchFamily="49" charset="0"/>
              </a:rPr>
              <a:t>	Get WEAPONID</a:t>
            </a:r>
          </a:p>
          <a:p>
            <a:pPr marL="0" indent="0">
              <a:buNone/>
            </a:pPr>
            <a:r>
              <a:rPr lang="en-GB" dirty="0">
                <a:latin typeface="Courier New" panose="02070309020205020404" pitchFamily="49" charset="0"/>
                <a:cs typeface="Courier New" panose="02070309020205020404" pitchFamily="49" charset="0"/>
              </a:rPr>
              <a:t>	Get name for weapon from meta-data(WEAPONID)</a:t>
            </a:r>
          </a:p>
          <a:p>
            <a:pPr marL="0" indent="0">
              <a:buNone/>
            </a:pPr>
            <a:r>
              <a:rPr lang="en-GB" dirty="0">
                <a:latin typeface="Courier New" panose="02070309020205020404" pitchFamily="49" charset="0"/>
                <a:cs typeface="Courier New" panose="02070309020205020404" pitchFamily="49" charset="0"/>
              </a:rPr>
              <a:t>	Display total kills with weapon  </a:t>
            </a:r>
          </a:p>
        </p:txBody>
      </p:sp>
    </p:spTree>
    <p:extLst>
      <p:ext uri="{BB962C8B-B14F-4D97-AF65-F5344CB8AC3E}">
        <p14:creationId xmlns:p14="http://schemas.microsoft.com/office/powerpoint/2010/main" val="86054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From idea to app</a:t>
            </a:r>
          </a:p>
        </p:txBody>
      </p:sp>
      <p:sp>
        <p:nvSpPr>
          <p:cNvPr id="5" name="Text Placeholder 4"/>
          <p:cNvSpPr>
            <a:spLocks noGrp="1"/>
          </p:cNvSpPr>
          <p:nvPr>
            <p:ph type="body" idx="1"/>
          </p:nvPr>
        </p:nvSpPr>
        <p:spPr/>
        <p:txBody>
          <a:bodyPr/>
          <a:lstStyle/>
          <a:p>
            <a:r>
              <a:rPr lang="en-GB" dirty="0"/>
              <a:t>Docker keeps things moving</a:t>
            </a:r>
          </a:p>
        </p:txBody>
      </p:sp>
    </p:spTree>
    <p:extLst>
      <p:ext uri="{BB962C8B-B14F-4D97-AF65-F5344CB8AC3E}">
        <p14:creationId xmlns:p14="http://schemas.microsoft.com/office/powerpoint/2010/main" val="383179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82" y="484632"/>
            <a:ext cx="5084235" cy="5733287"/>
          </a:xfrm>
          <a:prstGeom prst="rect">
            <a:avLst/>
          </a:prstGeom>
        </p:spPr>
      </p:pic>
      <p:sp>
        <p:nvSpPr>
          <p:cNvPr id="2" name="Title 1"/>
          <p:cNvSpPr>
            <a:spLocks noGrp="1"/>
          </p:cNvSpPr>
          <p:nvPr>
            <p:ph type="title"/>
          </p:nvPr>
        </p:nvSpPr>
        <p:spPr>
          <a:xfrm>
            <a:off x="6392598" y="640263"/>
            <a:ext cx="5221266" cy="1344975"/>
          </a:xfrm>
        </p:spPr>
        <p:txBody>
          <a:bodyPr>
            <a:noAutofit/>
          </a:bodyPr>
          <a:lstStyle/>
          <a:p>
            <a:pPr algn="ctr">
              <a:lnSpc>
                <a:spcPct val="70000"/>
              </a:lnSpc>
            </a:pPr>
            <a:r>
              <a:rPr lang="en-US" sz="3700"/>
              <a:t>Demo: webpage in container taking feed</a:t>
            </a:r>
            <a:br>
              <a:rPr lang="en-GB" sz="3700"/>
            </a:br>
            <a:endParaRPr lang="en-GB" sz="3700"/>
          </a:p>
        </p:txBody>
      </p:sp>
      <p:sp>
        <p:nvSpPr>
          <p:cNvPr id="3" name="Content Placeholder 2"/>
          <p:cNvSpPr>
            <a:spLocks noGrp="1"/>
          </p:cNvSpPr>
          <p:nvPr>
            <p:ph idx="1"/>
          </p:nvPr>
        </p:nvSpPr>
        <p:spPr>
          <a:xfrm>
            <a:off x="6391903" y="2121763"/>
            <a:ext cx="5235490" cy="3773010"/>
          </a:xfrm>
        </p:spPr>
        <p:txBody>
          <a:bodyPr>
            <a:normAutofit/>
          </a:bodyPr>
          <a:lstStyle/>
          <a:p>
            <a:r>
              <a:rPr lang="en-GB" sz="2000" dirty="0"/>
              <a:t>Public web page</a:t>
            </a:r>
          </a:p>
          <a:p>
            <a:pPr lvl="1"/>
            <a:r>
              <a:rPr lang="en-GB" sz="1600" dirty="0">
                <a:hlinkClick r:id="rId4"/>
              </a:rPr>
              <a:t>http://zgdockerdev.cloudapp.net:8000/player/summary</a:t>
            </a:r>
            <a:endParaRPr lang="en-GB" sz="1000" dirty="0"/>
          </a:p>
          <a:p>
            <a:pPr lvl="1"/>
            <a:endParaRPr lang="en-GB" sz="1000" dirty="0"/>
          </a:p>
          <a:p>
            <a:r>
              <a:rPr lang="en-GB" sz="2000" dirty="0"/>
              <a:t>Docker container running on Azure</a:t>
            </a:r>
          </a:p>
          <a:p>
            <a:endParaRPr lang="en-GB" sz="2000" dirty="0"/>
          </a:p>
          <a:p>
            <a:r>
              <a:rPr lang="en-GB" sz="2000" dirty="0"/>
              <a:t>Code on </a:t>
            </a:r>
            <a:r>
              <a:rPr lang="en-GB" sz="2000" dirty="0" err="1"/>
              <a:t>github</a:t>
            </a:r>
            <a:endParaRPr lang="en-GB" sz="2000" dirty="0"/>
          </a:p>
          <a:p>
            <a:pPr lvl="1"/>
            <a:r>
              <a:rPr lang="en-GB" sz="1600" dirty="0"/>
              <a:t>https://github.com/alivingmoobot/halostats</a:t>
            </a:r>
          </a:p>
        </p:txBody>
      </p:sp>
    </p:spTree>
    <p:extLst>
      <p:ext uri="{BB962C8B-B14F-4D97-AF65-F5344CB8AC3E}">
        <p14:creationId xmlns:p14="http://schemas.microsoft.com/office/powerpoint/2010/main" val="13327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8" y="594360"/>
            <a:ext cx="12186992" cy="5623560"/>
          </a:xfrm>
        </p:spPr>
      </p:pic>
    </p:spTree>
    <p:extLst>
      <p:ext uri="{BB962C8B-B14F-4D97-AF65-F5344CB8AC3E}">
        <p14:creationId xmlns:p14="http://schemas.microsoft.com/office/powerpoint/2010/main" val="278133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9047"/>
            <a:ext cx="12192000" cy="6778953"/>
          </a:xfrm>
        </p:spPr>
      </p:pic>
    </p:spTree>
    <p:extLst>
      <p:ext uri="{BB962C8B-B14F-4D97-AF65-F5344CB8AC3E}">
        <p14:creationId xmlns:p14="http://schemas.microsoft.com/office/powerpoint/2010/main" val="403984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Docker as </a:t>
            </a:r>
            <a:r>
              <a:rPr lang="en-GB"/>
              <a:t>a Learning Tool</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87318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Lesson learned and shared:</a:t>
            </a:r>
            <a:br>
              <a:rPr lang="en-GB" dirty="0"/>
            </a:br>
            <a:endParaRPr lang="en-GB" dirty="0"/>
          </a:p>
        </p:txBody>
      </p:sp>
      <p:sp>
        <p:nvSpPr>
          <p:cNvPr id="3" name="Content Placeholder 2"/>
          <p:cNvSpPr>
            <a:spLocks noGrp="1"/>
          </p:cNvSpPr>
          <p:nvPr>
            <p:ph idx="1"/>
          </p:nvPr>
        </p:nvSpPr>
        <p:spPr/>
        <p:txBody>
          <a:bodyPr>
            <a:normAutofit/>
          </a:bodyPr>
          <a:lstStyle/>
          <a:p>
            <a:r>
              <a:rPr lang="en-US" dirty="0"/>
              <a:t>Learned coding skills</a:t>
            </a:r>
            <a:endParaRPr lang="en-GB" dirty="0"/>
          </a:p>
          <a:p>
            <a:pPr lvl="1"/>
            <a:r>
              <a:rPr lang="en-GB" dirty="0"/>
              <a:t>Environment management with Docker</a:t>
            </a:r>
          </a:p>
          <a:p>
            <a:pPr lvl="1"/>
            <a:r>
              <a:rPr lang="en-GB" dirty="0"/>
              <a:t>Deployment to the cloud (Azure) </a:t>
            </a:r>
          </a:p>
          <a:p>
            <a:pPr lvl="1"/>
            <a:r>
              <a:rPr lang="en-US" dirty="0"/>
              <a:t>Python including Flask</a:t>
            </a:r>
          </a:p>
          <a:p>
            <a:pPr lvl="1"/>
            <a:r>
              <a:rPr lang="en-US" dirty="0"/>
              <a:t>JSON  </a:t>
            </a:r>
          </a:p>
          <a:p>
            <a:pPr lvl="1"/>
            <a:r>
              <a:rPr lang="en-US" dirty="0"/>
              <a:t>Concept of open source</a:t>
            </a:r>
          </a:p>
          <a:p>
            <a:pPr lvl="1"/>
            <a:r>
              <a:rPr lang="en-US" dirty="0"/>
              <a:t>Web page production / layout (HTML + CSS)</a:t>
            </a:r>
          </a:p>
          <a:p>
            <a:pPr lvl="1"/>
            <a:r>
              <a:rPr lang="en-US" dirty="0" err="1"/>
              <a:t>Emacs</a:t>
            </a:r>
            <a:endParaRPr lang="en-US" dirty="0"/>
          </a:p>
          <a:p>
            <a:pPr lvl="1"/>
            <a:r>
              <a:rPr lang="en-US" dirty="0" err="1"/>
              <a:t>TMux</a:t>
            </a:r>
            <a:endParaRPr lang="en-US" dirty="0"/>
          </a:p>
          <a:p>
            <a:r>
              <a:rPr lang="en-US" dirty="0"/>
              <a:t>The rapid iteration speed of Docker held my interest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477903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 as an 11 year old, went quickly,</a:t>
            </a:r>
            <a:br>
              <a:rPr lang="en-US" dirty="0"/>
            </a:br>
            <a:br>
              <a:rPr lang="en-US" dirty="0"/>
            </a:br>
            <a:r>
              <a:rPr lang="en-US" dirty="0"/>
              <a:t>how fast can your new hires </a:t>
            </a:r>
            <a:r>
              <a:rPr lang="en-US"/>
              <a:t>go with Docker?</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412050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Intro</a:t>
            </a:r>
            <a:endParaRPr lang="en-GB" dirty="0"/>
          </a:p>
        </p:txBody>
      </p:sp>
      <p:sp>
        <p:nvSpPr>
          <p:cNvPr id="3" name="Content Placeholder 2"/>
          <p:cNvSpPr>
            <a:spLocks noGrp="1"/>
          </p:cNvSpPr>
          <p:nvPr>
            <p:ph idx="1"/>
          </p:nvPr>
        </p:nvSpPr>
        <p:spPr/>
        <p:txBody>
          <a:bodyPr/>
          <a:lstStyle/>
          <a:p>
            <a:r>
              <a:rPr lang="en-US" dirty="0"/>
              <a:t>Zephaniah (Zeph) Gardler!</a:t>
            </a:r>
          </a:p>
          <a:p>
            <a:pPr marL="0" indent="0">
              <a:buNone/>
            </a:pPr>
            <a:endParaRPr lang="en-US" dirty="0"/>
          </a:p>
          <a:p>
            <a:r>
              <a:rPr lang="en-US" dirty="0"/>
              <a:t>Geek</a:t>
            </a:r>
          </a:p>
          <a:p>
            <a:pPr marL="0" indent="0">
              <a:buNone/>
            </a:pPr>
            <a:endParaRPr lang="en-US" dirty="0"/>
          </a:p>
          <a:p>
            <a:r>
              <a:rPr lang="en-US" dirty="0"/>
              <a:t>Likes video games</a:t>
            </a:r>
          </a:p>
          <a:p>
            <a:pPr marL="0" indent="0">
              <a:buNone/>
            </a:pPr>
            <a:r>
              <a:rPr lang="en-US" dirty="0"/>
              <a:t> </a:t>
            </a:r>
          </a:p>
          <a:p>
            <a:r>
              <a:rPr lang="en-US" dirty="0"/>
              <a:t>Inspired by awesome dad</a:t>
            </a:r>
          </a:p>
          <a:p>
            <a:pPr marL="0" indent="0">
              <a:buNone/>
            </a:pPr>
            <a:endParaRPr lang="en-GB" dirty="0"/>
          </a:p>
        </p:txBody>
      </p:sp>
    </p:spTree>
    <p:extLst>
      <p:ext uri="{BB962C8B-B14F-4D97-AF65-F5344CB8AC3E}">
        <p14:creationId xmlns:p14="http://schemas.microsoft.com/office/powerpoint/2010/main" val="2844135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Docker is…</a:t>
            </a:r>
          </a:p>
        </p:txBody>
      </p:sp>
      <p:sp>
        <p:nvSpPr>
          <p:cNvPr id="3" name="Content Placeholder 2"/>
          <p:cNvSpPr>
            <a:spLocks noGrp="1"/>
          </p:cNvSpPr>
          <p:nvPr>
            <p:ph idx="1"/>
          </p:nvPr>
        </p:nvSpPr>
        <p:spPr/>
        <p:txBody>
          <a:bodyPr>
            <a:normAutofit/>
          </a:bodyPr>
          <a:lstStyle/>
          <a:p>
            <a:pPr marL="0" indent="0">
              <a:buNone/>
            </a:pPr>
            <a:r>
              <a:rPr lang="en-GB" sz="5400" dirty="0"/>
              <a:t>An inspiration</a:t>
            </a:r>
          </a:p>
          <a:p>
            <a:pPr marL="0" indent="0">
              <a:buNone/>
            </a:pPr>
            <a:endParaRPr lang="en-GB" sz="5400" dirty="0"/>
          </a:p>
          <a:p>
            <a:pPr marL="0" indent="0">
              <a:buNone/>
            </a:pPr>
            <a:r>
              <a:rPr lang="en-GB" sz="5400" dirty="0"/>
              <a:t>An enabler</a:t>
            </a:r>
          </a:p>
          <a:p>
            <a:pPr marL="0" indent="0">
              <a:buNone/>
            </a:pPr>
            <a:endParaRPr lang="en-GB" sz="5400" dirty="0"/>
          </a:p>
          <a:p>
            <a:pPr marL="0" indent="0">
              <a:buNone/>
            </a:pPr>
            <a:r>
              <a:rPr lang="en-GB" sz="5400" dirty="0"/>
              <a:t>A learning tool</a:t>
            </a:r>
          </a:p>
        </p:txBody>
      </p:sp>
    </p:spTree>
    <p:extLst>
      <p:ext uri="{BB962C8B-B14F-4D97-AF65-F5344CB8AC3E}">
        <p14:creationId xmlns:p14="http://schemas.microsoft.com/office/powerpoint/2010/main" val="35935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324677" y="3047429"/>
            <a:ext cx="1775793" cy="923330"/>
          </a:xfrm>
          <a:prstGeom prst="rect">
            <a:avLst/>
          </a:prstGeom>
          <a:noFill/>
          <a:ln>
            <a:solidFill>
              <a:schemeClr val="tx1"/>
            </a:solidFill>
          </a:ln>
        </p:spPr>
        <p:txBody>
          <a:bodyPr wrap="square" rtlCol="0">
            <a:spAutoFit/>
          </a:bodyPr>
          <a:lstStyle/>
          <a:p>
            <a:r>
              <a:rPr lang="en-GB" dirty="0" err="1"/>
              <a:t>Smg</a:t>
            </a:r>
            <a:r>
              <a:rPr lang="en-GB" dirty="0"/>
              <a:t> </a:t>
            </a:r>
          </a:p>
          <a:p>
            <a:endParaRPr lang="en-GB" dirty="0"/>
          </a:p>
          <a:p>
            <a:r>
              <a:rPr lang="en-GB" dirty="0"/>
              <a:t>3.14159265%</a:t>
            </a:r>
          </a:p>
        </p:txBody>
      </p:sp>
      <p:sp>
        <p:nvSpPr>
          <p:cNvPr id="6" name="TextBox 5"/>
          <p:cNvSpPr txBox="1"/>
          <p:nvPr/>
        </p:nvSpPr>
        <p:spPr>
          <a:xfrm>
            <a:off x="324677" y="242617"/>
            <a:ext cx="2160104" cy="923330"/>
          </a:xfrm>
          <a:prstGeom prst="rect">
            <a:avLst/>
          </a:prstGeom>
          <a:noFill/>
          <a:ln>
            <a:solidFill>
              <a:schemeClr val="tx1"/>
            </a:solidFill>
          </a:ln>
        </p:spPr>
        <p:txBody>
          <a:bodyPr wrap="square" rtlCol="0">
            <a:spAutoFit/>
          </a:bodyPr>
          <a:lstStyle/>
          <a:p>
            <a:r>
              <a:rPr lang="en-GB" dirty="0"/>
              <a:t>Magnum</a:t>
            </a:r>
          </a:p>
          <a:p>
            <a:endParaRPr lang="en-GB" dirty="0"/>
          </a:p>
          <a:p>
            <a:r>
              <a:rPr lang="en-GB" dirty="0"/>
              <a:t>99.999999999999%</a:t>
            </a:r>
          </a:p>
        </p:txBody>
      </p:sp>
      <p:sp>
        <p:nvSpPr>
          <p:cNvPr id="7" name="TextBox 6"/>
          <p:cNvSpPr txBox="1"/>
          <p:nvPr/>
        </p:nvSpPr>
        <p:spPr>
          <a:xfrm>
            <a:off x="2100470" y="3047429"/>
            <a:ext cx="2039815" cy="923330"/>
          </a:xfrm>
          <a:prstGeom prst="rect">
            <a:avLst/>
          </a:prstGeom>
          <a:noFill/>
          <a:ln>
            <a:solidFill>
              <a:schemeClr val="tx1"/>
            </a:solidFill>
          </a:ln>
        </p:spPr>
        <p:txBody>
          <a:bodyPr wrap="square" rtlCol="0">
            <a:spAutoFit/>
          </a:bodyPr>
          <a:lstStyle/>
          <a:p>
            <a:r>
              <a:rPr lang="en-GB" dirty="0"/>
              <a:t>Assault rifle</a:t>
            </a:r>
          </a:p>
          <a:p>
            <a:endParaRPr lang="en-GB" dirty="0"/>
          </a:p>
          <a:p>
            <a:r>
              <a:rPr lang="en-GB" dirty="0"/>
              <a:t>0.0000000000001%</a:t>
            </a:r>
          </a:p>
        </p:txBody>
      </p:sp>
      <p:sp>
        <p:nvSpPr>
          <p:cNvPr id="10" name="TextBox 9"/>
          <p:cNvSpPr txBox="1"/>
          <p:nvPr/>
        </p:nvSpPr>
        <p:spPr>
          <a:xfrm>
            <a:off x="6035040" y="-34382"/>
            <a:ext cx="3591340" cy="1477328"/>
          </a:xfrm>
          <a:prstGeom prst="rect">
            <a:avLst/>
          </a:prstGeom>
          <a:noFill/>
          <a:ln>
            <a:solidFill>
              <a:schemeClr val="tx1"/>
            </a:solidFill>
          </a:ln>
        </p:spPr>
        <p:txBody>
          <a:bodyPr wrap="square" rtlCol="0">
            <a:spAutoFit/>
          </a:bodyPr>
          <a:lstStyle/>
          <a:p>
            <a:r>
              <a:rPr lang="en-GB" dirty="0"/>
              <a:t>100000 kills</a:t>
            </a:r>
          </a:p>
          <a:p>
            <a:r>
              <a:rPr lang="en-GB" dirty="0"/>
              <a:t>911 headshots</a:t>
            </a:r>
          </a:p>
          <a:p>
            <a:r>
              <a:rPr lang="en-GB" dirty="0"/>
              <a:t>Died 42 times with this weapon</a:t>
            </a:r>
          </a:p>
          <a:p>
            <a:r>
              <a:rPr lang="en-GB" dirty="0"/>
              <a:t>3.14 hours held</a:t>
            </a:r>
          </a:p>
          <a:p>
            <a:endParaRPr lang="en-GB" dirty="0"/>
          </a:p>
        </p:txBody>
      </p:sp>
      <p:sp>
        <p:nvSpPr>
          <p:cNvPr id="13" name="TextBox 12"/>
          <p:cNvSpPr txBox="1"/>
          <p:nvPr/>
        </p:nvSpPr>
        <p:spPr>
          <a:xfrm>
            <a:off x="2545436" y="242617"/>
            <a:ext cx="2160104" cy="923330"/>
          </a:xfrm>
          <a:prstGeom prst="rect">
            <a:avLst/>
          </a:prstGeom>
          <a:noFill/>
          <a:ln>
            <a:solidFill>
              <a:schemeClr val="tx1"/>
            </a:solidFill>
          </a:ln>
        </p:spPr>
        <p:txBody>
          <a:bodyPr wrap="square" rtlCol="0">
            <a:spAutoFit/>
          </a:bodyPr>
          <a:lstStyle/>
          <a:p>
            <a:r>
              <a:rPr lang="en-GB" dirty="0"/>
              <a:t>sniper</a:t>
            </a:r>
          </a:p>
          <a:p>
            <a:endParaRPr lang="en-GB" dirty="0"/>
          </a:p>
          <a:p>
            <a:r>
              <a:rPr lang="en-GB" dirty="0"/>
              <a:t>99.117 %</a:t>
            </a:r>
          </a:p>
        </p:txBody>
      </p:sp>
    </p:spTree>
    <p:extLst>
      <p:ext uri="{BB962C8B-B14F-4D97-AF65-F5344CB8AC3E}">
        <p14:creationId xmlns:p14="http://schemas.microsoft.com/office/powerpoint/2010/main" val="190008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this session</a:t>
            </a:r>
          </a:p>
        </p:txBody>
      </p:sp>
      <p:sp>
        <p:nvSpPr>
          <p:cNvPr id="3" name="Content Placeholder 2"/>
          <p:cNvSpPr>
            <a:spLocks noGrp="1"/>
          </p:cNvSpPr>
          <p:nvPr>
            <p:ph idx="1"/>
          </p:nvPr>
        </p:nvSpPr>
        <p:spPr/>
        <p:txBody>
          <a:bodyPr/>
          <a:lstStyle/>
          <a:p>
            <a:r>
              <a:rPr lang="en-GB" dirty="0"/>
              <a:t>Docker is an inspiration</a:t>
            </a:r>
          </a:p>
          <a:p>
            <a:endParaRPr lang="en-GB" dirty="0"/>
          </a:p>
          <a:p>
            <a:r>
              <a:rPr lang="en-GB" dirty="0"/>
              <a:t>Docker is an enabler</a:t>
            </a:r>
          </a:p>
          <a:p>
            <a:endParaRPr lang="en-GB" dirty="0"/>
          </a:p>
          <a:p>
            <a:r>
              <a:rPr lang="en-GB" dirty="0"/>
              <a:t>Docker is a learning tool</a:t>
            </a:r>
          </a:p>
        </p:txBody>
      </p:sp>
    </p:spTree>
    <p:extLst>
      <p:ext uri="{BB962C8B-B14F-4D97-AF65-F5344CB8AC3E}">
        <p14:creationId xmlns:p14="http://schemas.microsoft.com/office/powerpoint/2010/main" val="333047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Why is  this important?</a:t>
            </a:r>
          </a:p>
        </p:txBody>
      </p:sp>
      <p:sp>
        <p:nvSpPr>
          <p:cNvPr id="5" name="Text Placeholder 4"/>
          <p:cNvSpPr>
            <a:spLocks noGrp="1"/>
          </p:cNvSpPr>
          <p:nvPr>
            <p:ph type="body" idx="1"/>
          </p:nvPr>
        </p:nvSpPr>
        <p:spPr/>
        <p:txBody>
          <a:bodyPr/>
          <a:lstStyle/>
          <a:p>
            <a:r>
              <a:rPr lang="en-GB" dirty="0"/>
              <a:t>“On-boarding new hires is expensive” (according to my Dad)</a:t>
            </a:r>
          </a:p>
        </p:txBody>
      </p:sp>
    </p:spTree>
    <p:extLst>
      <p:ext uri="{BB962C8B-B14F-4D97-AF65-F5344CB8AC3E}">
        <p14:creationId xmlns:p14="http://schemas.microsoft.com/office/powerpoint/2010/main" val="152190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Docker as an Inspiration</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25373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Being inspired</a:t>
            </a:r>
          </a:p>
        </p:txBody>
      </p:sp>
      <p:sp>
        <p:nvSpPr>
          <p:cNvPr id="3" name="Content Placeholder 2"/>
          <p:cNvSpPr>
            <a:spLocks noGrp="1"/>
          </p:cNvSpPr>
          <p:nvPr>
            <p:ph idx="1"/>
          </p:nvPr>
        </p:nvSpPr>
        <p:spPr/>
        <p:txBody>
          <a:bodyPr>
            <a:normAutofit lnSpcReduction="10000"/>
          </a:bodyPr>
          <a:lstStyle/>
          <a:p>
            <a:r>
              <a:rPr lang="en-US" dirty="0"/>
              <a:t>Introduced to programming because of cool projects like Folding At Home</a:t>
            </a:r>
          </a:p>
          <a:p>
            <a:pPr lvl="1"/>
            <a:r>
              <a:rPr lang="en-US" dirty="0" err="1"/>
              <a:t>Dockerizing</a:t>
            </a:r>
            <a:r>
              <a:rPr lang="en-US" dirty="0"/>
              <a:t> the search for a Cancer cure</a:t>
            </a:r>
          </a:p>
          <a:p>
            <a:pPr lvl="1"/>
            <a:endParaRPr lang="en-US" dirty="0"/>
          </a:p>
          <a:p>
            <a:r>
              <a:rPr lang="en-US" dirty="0"/>
              <a:t>Docker Machine made it easy to set up and run Docker</a:t>
            </a:r>
          </a:p>
          <a:p>
            <a:pPr lvl="1"/>
            <a:r>
              <a:rPr lang="en-US" dirty="0"/>
              <a:t>So I helped cure cancer</a:t>
            </a:r>
          </a:p>
          <a:p>
            <a:pPr marL="0" indent="0">
              <a:buNone/>
            </a:pPr>
            <a:endParaRPr lang="en-US" dirty="0"/>
          </a:p>
          <a:p>
            <a:r>
              <a:rPr lang="en-US" dirty="0"/>
              <a:t>Blogged on the Folding At Home project</a:t>
            </a:r>
          </a:p>
          <a:p>
            <a:endParaRPr lang="en-US" dirty="0"/>
          </a:p>
          <a:p>
            <a:r>
              <a:rPr lang="en-US" dirty="0"/>
              <a:t>Work was retweeted by </a:t>
            </a:r>
            <a:r>
              <a:rPr lang="en-US" dirty="0" err="1"/>
              <a:t>Solemon</a:t>
            </a:r>
            <a:r>
              <a:rPr lang="en-US" dirty="0"/>
              <a:t> </a:t>
            </a:r>
            <a:r>
              <a:rPr lang="en-US" dirty="0" err="1"/>
              <a:t>Hykes</a:t>
            </a:r>
            <a:endParaRPr lang="en-US" dirty="0"/>
          </a:p>
          <a:p>
            <a:endParaRPr lang="en-GB" dirty="0"/>
          </a:p>
        </p:txBody>
      </p:sp>
    </p:spTree>
    <p:extLst>
      <p:ext uri="{BB962C8B-B14F-4D97-AF65-F5344CB8AC3E}">
        <p14:creationId xmlns:p14="http://schemas.microsoft.com/office/powerpoint/2010/main" val="135706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53956" cy="5668166"/>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203" y="1085044"/>
            <a:ext cx="5172797" cy="5772956"/>
          </a:xfrm>
          <a:prstGeom prst="rect">
            <a:avLst/>
          </a:prstGeom>
        </p:spPr>
      </p:pic>
    </p:spTree>
    <p:extLst>
      <p:ext uri="{BB962C8B-B14F-4D97-AF65-F5344CB8AC3E}">
        <p14:creationId xmlns:p14="http://schemas.microsoft.com/office/powerpoint/2010/main" val="372775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Development </a:t>
            </a:r>
            <a:r>
              <a:rPr lang="en-US" dirty="0" err="1"/>
              <a:t>kickstart</a:t>
            </a:r>
            <a:br>
              <a:rPr lang="en-GB" dirty="0"/>
            </a:br>
            <a:endParaRPr lang="en-GB" b="1"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latin typeface="+mj-lt"/>
                <a:cs typeface="Courier New" panose="02070309020205020404" pitchFamily="49" charset="0"/>
              </a:rPr>
              <a:t>Install Docker for Windows</a:t>
            </a:r>
          </a:p>
          <a:p>
            <a:pPr marL="0" indent="0">
              <a:buNone/>
            </a:pPr>
            <a:endParaRPr lang="en-US" b="1" dirty="0">
              <a:latin typeface="+mj-lt"/>
              <a:cs typeface="Courier New" panose="02070309020205020404" pitchFamily="49" charset="0"/>
            </a:endParaRPr>
          </a:p>
          <a:p>
            <a:pPr marL="0" indent="0">
              <a:buNone/>
            </a:pPr>
            <a:r>
              <a:rPr lang="en-US" b="1" dirty="0" err="1">
                <a:latin typeface="+mj-lt"/>
                <a:cs typeface="Courier New" panose="02070309020205020404" pitchFamily="49" charset="0"/>
              </a:rPr>
              <a:t>Dockerfile</a:t>
            </a:r>
            <a:r>
              <a:rPr lang="en-US" dirty="0">
                <a:latin typeface="+mj-lt"/>
                <a:cs typeface="Courier New" panose="02070309020205020404" pitchFamily="49" charset="0"/>
              </a:rPr>
              <a:t> </a:t>
            </a:r>
            <a:br>
              <a:rPr lang="en-US" dirty="0">
                <a:latin typeface="+mj-lt"/>
                <a:cs typeface="Courier New" panose="02070309020205020404" pitchFamily="49" charset="0"/>
              </a:rPr>
            </a:br>
            <a:endParaRPr lang="en-US" dirty="0">
              <a:latin typeface="+mj-lt"/>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FROM python:3 </a:t>
            </a:r>
          </a:p>
          <a:p>
            <a:pPr marL="0" indent="0">
              <a:buNone/>
            </a:pPr>
            <a:r>
              <a:rPr lang="en-GB" dirty="0">
                <a:latin typeface="Courier New" panose="02070309020205020404" pitchFamily="49" charset="0"/>
                <a:cs typeface="Courier New" panose="02070309020205020404" pitchFamily="49" charset="0"/>
              </a:rPr>
              <a:t>CMD [ "python", “hello.py" ]</a:t>
            </a:r>
            <a:endParaRPr lang="en-US" dirty="0">
              <a:latin typeface="Courier New" panose="02070309020205020404" pitchFamily="49" charset="0"/>
              <a:cs typeface="Courier New" panose="02070309020205020404" pitchFamily="49" charset="0"/>
            </a:endParaRPr>
          </a:p>
          <a:p>
            <a:pPr marL="0" indent="0">
              <a:buNone/>
            </a:pPr>
            <a:endParaRPr lang="en-US" dirty="0"/>
          </a:p>
          <a:p>
            <a:pPr marL="0" indent="0">
              <a:buNone/>
            </a:pPr>
            <a:r>
              <a:rPr lang="en-US" b="1" dirty="0"/>
              <a:t>hello.py</a:t>
            </a:r>
            <a:br>
              <a:rPr lang="en-US" b="1" dirty="0"/>
            </a:br>
            <a:endParaRPr lang="en-US" b="1" dirty="0"/>
          </a:p>
          <a:p>
            <a:pPr marL="0" indent="0">
              <a:buNone/>
            </a:pPr>
            <a:r>
              <a:rPr lang="en-US" dirty="0">
                <a:latin typeface="Courier New" panose="02070309020205020404" pitchFamily="49" charset="0"/>
                <a:cs typeface="Courier New" panose="02070309020205020404" pitchFamily="49" charset="0"/>
              </a:rPr>
              <a:t>print(“Hello world”)</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docker build …</a:t>
            </a:r>
          </a:p>
          <a:p>
            <a:pPr marL="0" indent="0">
              <a:buNone/>
            </a:pPr>
            <a:r>
              <a:rPr lang="en-US" dirty="0">
                <a:latin typeface="Courier New" panose="02070309020205020404" pitchFamily="49" charset="0"/>
                <a:cs typeface="Courier New" panose="02070309020205020404" pitchFamily="49" charset="0"/>
              </a:rPr>
              <a:t>docker run …</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7746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Even more important problem </a:t>
            </a:r>
            <a:r>
              <a:rPr lang="en-US" dirty="0">
                <a:sym typeface="Wingdings" panose="05000000000000000000" pitchFamily="2" charset="2"/>
              </a:rPr>
              <a:t></a:t>
            </a:r>
            <a:endParaRPr lang="en-GB" dirty="0"/>
          </a:p>
        </p:txBody>
      </p:sp>
      <p:sp>
        <p:nvSpPr>
          <p:cNvPr id="3" name="Content Placeholder 2"/>
          <p:cNvSpPr>
            <a:spLocks noGrp="1"/>
          </p:cNvSpPr>
          <p:nvPr>
            <p:ph idx="1"/>
          </p:nvPr>
        </p:nvSpPr>
        <p:spPr/>
        <p:txBody>
          <a:bodyPr/>
          <a:lstStyle/>
          <a:p>
            <a:r>
              <a:rPr lang="en-US" dirty="0"/>
              <a:t>We have an even bigger (sarcasm) problem </a:t>
            </a:r>
          </a:p>
          <a:p>
            <a:endParaRPr lang="en-US" dirty="0"/>
          </a:p>
          <a:p>
            <a:r>
              <a:rPr lang="en-US" dirty="0"/>
              <a:t>The Halo 5 after game stats aren’t good enough for my needs</a:t>
            </a:r>
          </a:p>
          <a:p>
            <a:pPr lvl="1"/>
            <a:r>
              <a:rPr lang="en-US" dirty="0"/>
              <a:t>Dad is always complaining I steal his kills</a:t>
            </a:r>
          </a:p>
          <a:p>
            <a:pPr marL="0" indent="0">
              <a:buNone/>
            </a:pPr>
            <a:endParaRPr lang="en-US" dirty="0"/>
          </a:p>
          <a:p>
            <a:r>
              <a:rPr lang="en-US" dirty="0"/>
              <a:t>There is an API for halo 5 game stats</a:t>
            </a:r>
            <a:endParaRPr lang="en-GB" dirty="0"/>
          </a:p>
        </p:txBody>
      </p:sp>
    </p:spTree>
    <p:extLst>
      <p:ext uri="{BB962C8B-B14F-4D97-AF65-F5344CB8AC3E}">
        <p14:creationId xmlns:p14="http://schemas.microsoft.com/office/powerpoint/2010/main" val="4063082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1137</TotalTime>
  <Words>525</Words>
  <Application>Microsoft Office PowerPoint</Application>
  <PresentationFormat>Widescreen</PresentationFormat>
  <Paragraphs>153</Paragraphs>
  <Slides>21</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Wingdings</vt:lpstr>
      <vt:lpstr>Office Theme</vt:lpstr>
      <vt:lpstr>PowerPoint Presentation</vt:lpstr>
      <vt:lpstr>Intro</vt:lpstr>
      <vt:lpstr>In this session</vt:lpstr>
      <vt:lpstr>Why is  this important?</vt:lpstr>
      <vt:lpstr>Docker as an Inspiration</vt:lpstr>
      <vt:lpstr>Being inspired</vt:lpstr>
      <vt:lpstr>PowerPoint Presentation</vt:lpstr>
      <vt:lpstr>Development kickstart </vt:lpstr>
      <vt:lpstr>Even more important problem </vt:lpstr>
      <vt:lpstr>Halo API, what is it? </vt:lpstr>
      <vt:lpstr>Docker as an Enabler</vt:lpstr>
      <vt:lpstr>The Idea: Pseudo code</vt:lpstr>
      <vt:lpstr>From idea to app</vt:lpstr>
      <vt:lpstr>Demo: webpage in container taking feed </vt:lpstr>
      <vt:lpstr>PowerPoint Presentation</vt:lpstr>
      <vt:lpstr>PowerPoint Presentation</vt:lpstr>
      <vt:lpstr>Docker as a Learning Tool</vt:lpstr>
      <vt:lpstr>Lesson learned and shared: </vt:lpstr>
      <vt:lpstr>I, as an 11 year old, went quickly,  how fast can your new hires go with Docker?</vt:lpstr>
      <vt:lpstr>Docker 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Zeph Gardler</dc:creator>
  <cp:lastModifiedBy>Ross Gardler</cp:lastModifiedBy>
  <cp:revision>42</cp:revision>
  <dcterms:created xsi:type="dcterms:W3CDTF">2016-05-05T03:26:15Z</dcterms:created>
  <dcterms:modified xsi:type="dcterms:W3CDTF">2016-06-21T14:59:20Z</dcterms:modified>
</cp:coreProperties>
</file>