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2" name="Shape 10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Shape 13"/>
          <p:cNvSpPr/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722312" y="3305176"/>
            <a:ext cx="7772401" cy="1021557"/>
          </a:xfrm>
          <a:prstGeom prst="rect">
            <a:avLst/>
          </a:prstGeom>
        </p:spPr>
        <p:txBody>
          <a:bodyPr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body" sz="quarter" idx="1"/>
          </p:nvPr>
        </p:nvSpPr>
        <p:spPr>
          <a:xfrm>
            <a:off x="722312" y="2180034"/>
            <a:ext cx="7772401" cy="112514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half" idx="1"/>
          </p:nvPr>
        </p:nvSpPr>
        <p:spPr>
          <a:xfrm>
            <a:off x="457200" y="1200150"/>
            <a:ext cx="4038600" cy="339447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body" sz="quarter" idx="1"/>
          </p:nvPr>
        </p:nvSpPr>
        <p:spPr>
          <a:xfrm>
            <a:off x="457200" y="1151334"/>
            <a:ext cx="4040188" cy="47982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/>
          <p:nvPr>
            <p:ph type="body" sz="quarter" idx="13"/>
          </p:nvPr>
        </p:nvSpPr>
        <p:spPr>
          <a:xfrm>
            <a:off x="4645026" y="1151334"/>
            <a:ext cx="4041776" cy="47982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xfrm>
            <a:off x="457201" y="204786"/>
            <a:ext cx="3008314" cy="871539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xfrm>
            <a:off x="3575050" y="204788"/>
            <a:ext cx="5111750" cy="438983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hape 75"/>
          <p:cNvSpPr/>
          <p:nvPr>
            <p:ph type="body" sz="half" idx="13"/>
          </p:nvPr>
        </p:nvSpPr>
        <p:spPr>
          <a:xfrm>
            <a:off x="457200" y="1076326"/>
            <a:ext cx="3008315" cy="351829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xfrm>
            <a:off x="1792288" y="3600450"/>
            <a:ext cx="5486401" cy="425054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4" name="Shape 84"/>
          <p:cNvSpPr/>
          <p:nvPr>
            <p:ph type="pic" sz="half" idx="13"/>
          </p:nvPr>
        </p:nvSpPr>
        <p:spPr>
          <a:xfrm>
            <a:off x="1792288" y="459581"/>
            <a:ext cx="5486401" cy="30861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body" sz="quarter" idx="1"/>
          </p:nvPr>
        </p:nvSpPr>
        <p:spPr>
          <a:xfrm>
            <a:off x="1792288" y="4025503"/>
            <a:ext cx="5486401" cy="60364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PPT Setup-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1" y="0"/>
            <a:ext cx="9135879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553200" y="4767262"/>
            <a:ext cx="343903" cy="358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image3.png" descr="01-Fram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105"/>
          <p:cNvSpPr/>
          <p:nvPr/>
        </p:nvSpPr>
        <p:spPr>
          <a:xfrm>
            <a:off x="4941454" y="1778000"/>
            <a:ext cx="418727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Docker for Ops: Docker Networking Deep Dive</a:t>
            </a:r>
          </a:p>
        </p:txBody>
      </p:sp>
      <p:sp>
        <p:nvSpPr>
          <p:cNvPr id="106" name="Shape 106"/>
          <p:cNvSpPr/>
          <p:nvPr/>
        </p:nvSpPr>
        <p:spPr>
          <a:xfrm>
            <a:off x="4969931" y="2375461"/>
            <a:ext cx="3148062" cy="1339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5200"/>
              </a:lnSpc>
              <a:defRPr b="1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Madhu Venugopal</a:t>
            </a:r>
          </a:p>
          <a:p>
            <a:pPr>
              <a:lnSpc>
                <a:spcPts val="5200"/>
              </a:lnSpc>
              <a:defRPr b="1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Jana Radhakrishnan</a:t>
            </a:r>
          </a:p>
        </p:txBody>
      </p:sp>
      <p:sp>
        <p:nvSpPr>
          <p:cNvPr id="107" name="Shape 107"/>
          <p:cNvSpPr/>
          <p:nvPr/>
        </p:nvSpPr>
        <p:spPr>
          <a:xfrm>
            <a:off x="438725" y="-943054"/>
            <a:ext cx="578042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(NOTE: PASTE IN PORTRAIT AND SEND BEHIND FOREGROUND GRAPHIC FOR CROP)</a:t>
            </a:r>
          </a:p>
        </p:txBody>
      </p:sp>
      <p:pic>
        <p:nvPicPr>
          <p:cNvPr id="108" name="image3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0982" y="176428"/>
            <a:ext cx="3941809" cy="39418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Shape 208"/>
          <p:cNvSpPr/>
          <p:nvPr/>
        </p:nvSpPr>
        <p:spPr>
          <a:xfrm>
            <a:off x="438725" y="-943054"/>
            <a:ext cx="578042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(NOTE: PASTE IN PHOTO AND SEND BEHIND FOREGROUND GRAPHIC FOR CROP)</a:t>
            </a:r>
          </a:p>
        </p:txBody>
      </p:sp>
      <p:sp>
        <p:nvSpPr>
          <p:cNvPr id="209" name="Shape 209"/>
          <p:cNvSpPr/>
          <p:nvPr/>
        </p:nvSpPr>
        <p:spPr>
          <a:xfrm>
            <a:off x="400242" y="917408"/>
            <a:ext cx="4074964" cy="3002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Gossip based protocol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Network scoped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Fast convergence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Secure by default </a:t>
            </a:r>
          </a:p>
          <a:p>
            <a:pPr lvl="1" marL="7429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periodic key rotations</a:t>
            </a:r>
          </a:p>
          <a:p>
            <a:pPr lvl="1" marL="7429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swarm native key-exchange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Highly scalable</a:t>
            </a: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0" name="Shape 210"/>
          <p:cNvSpPr/>
          <p:nvPr/>
        </p:nvSpPr>
        <p:spPr>
          <a:xfrm>
            <a:off x="316810" y="164783"/>
            <a:ext cx="5295722" cy="72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3800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Network control plane</a:t>
            </a:r>
          </a:p>
        </p:txBody>
      </p:sp>
      <p:pic>
        <p:nvPicPr>
          <p:cNvPr id="211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820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Shape 212"/>
          <p:cNvSpPr/>
          <p:nvPr/>
        </p:nvSpPr>
        <p:spPr>
          <a:xfrm>
            <a:off x="5306423" y="913601"/>
            <a:ext cx="3221997" cy="3172294"/>
          </a:xfrm>
          <a:prstGeom prst="roundRect">
            <a:avLst>
              <a:gd name="adj" fmla="val 14640"/>
            </a:avLst>
          </a:prstGeom>
          <a:solidFill>
            <a:srgbClr val="FFFFFF"/>
          </a:solidFill>
          <a:ln w="25400">
            <a:solidFill>
              <a:schemeClr val="accent1"/>
            </a:solidFill>
            <a:prstDash val="sysDot"/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213" name="Shape 213"/>
          <p:cNvSpPr/>
          <p:nvPr/>
        </p:nvSpPr>
        <p:spPr>
          <a:xfrm>
            <a:off x="6159943" y="608330"/>
            <a:ext cx="1514957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Cluster Scope Gossip</a:t>
            </a:r>
          </a:p>
        </p:txBody>
      </p:sp>
      <p:sp>
        <p:nvSpPr>
          <p:cNvPr id="214" name="Shape 214"/>
          <p:cNvSpPr/>
          <p:nvPr/>
        </p:nvSpPr>
        <p:spPr>
          <a:xfrm>
            <a:off x="5774266" y="1210733"/>
            <a:ext cx="605864" cy="522354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W1</a:t>
            </a:r>
          </a:p>
        </p:txBody>
      </p:sp>
      <p:sp>
        <p:nvSpPr>
          <p:cNvPr id="215" name="Shape 215"/>
          <p:cNvSpPr/>
          <p:nvPr/>
        </p:nvSpPr>
        <p:spPr>
          <a:xfrm>
            <a:off x="6485466" y="1493225"/>
            <a:ext cx="605864" cy="522355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W2</a:t>
            </a:r>
          </a:p>
        </p:txBody>
      </p:sp>
      <p:sp>
        <p:nvSpPr>
          <p:cNvPr id="216" name="Shape 216"/>
          <p:cNvSpPr/>
          <p:nvPr/>
        </p:nvSpPr>
        <p:spPr>
          <a:xfrm>
            <a:off x="5875866" y="1824292"/>
            <a:ext cx="605864" cy="522355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W3</a:t>
            </a:r>
          </a:p>
        </p:txBody>
      </p:sp>
      <p:sp>
        <p:nvSpPr>
          <p:cNvPr id="217" name="Shape 217"/>
          <p:cNvSpPr/>
          <p:nvPr/>
        </p:nvSpPr>
        <p:spPr>
          <a:xfrm>
            <a:off x="5532619" y="1031643"/>
            <a:ext cx="1633935" cy="1445519"/>
          </a:xfrm>
          <a:prstGeom prst="ellipse">
            <a:avLst/>
          </a:prstGeom>
          <a:ln w="25400">
            <a:solidFill>
              <a:schemeClr val="accent1"/>
            </a:solidFill>
            <a:prstDash val="sysDot"/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218" name="Shape 218"/>
          <p:cNvSpPr/>
          <p:nvPr/>
        </p:nvSpPr>
        <p:spPr>
          <a:xfrm>
            <a:off x="7044266" y="2594545"/>
            <a:ext cx="605863" cy="522355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W1</a:t>
            </a:r>
          </a:p>
        </p:txBody>
      </p:sp>
      <p:sp>
        <p:nvSpPr>
          <p:cNvPr id="219" name="Shape 219"/>
          <p:cNvSpPr/>
          <p:nvPr/>
        </p:nvSpPr>
        <p:spPr>
          <a:xfrm>
            <a:off x="7755466" y="2877037"/>
            <a:ext cx="605863" cy="522355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W5</a:t>
            </a:r>
          </a:p>
        </p:txBody>
      </p:sp>
      <p:sp>
        <p:nvSpPr>
          <p:cNvPr id="220" name="Shape 220"/>
          <p:cNvSpPr/>
          <p:nvPr/>
        </p:nvSpPr>
        <p:spPr>
          <a:xfrm>
            <a:off x="7145866" y="3208104"/>
            <a:ext cx="605863" cy="522355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pPr/>
            <a:r>
              <a:t>W4</a:t>
            </a:r>
          </a:p>
        </p:txBody>
      </p:sp>
      <p:sp>
        <p:nvSpPr>
          <p:cNvPr id="221" name="Shape 221"/>
          <p:cNvSpPr/>
          <p:nvPr/>
        </p:nvSpPr>
        <p:spPr>
          <a:xfrm>
            <a:off x="6802619" y="2415455"/>
            <a:ext cx="1633936" cy="1445519"/>
          </a:xfrm>
          <a:prstGeom prst="ellipse">
            <a:avLst/>
          </a:prstGeom>
          <a:ln w="25400">
            <a:solidFill>
              <a:schemeClr val="accent1"/>
            </a:solidFill>
            <a:prstDash val="sysDot"/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222" name="Shape 222"/>
          <p:cNvSpPr/>
          <p:nvPr/>
        </p:nvSpPr>
        <p:spPr>
          <a:xfrm>
            <a:off x="6752610" y="917427"/>
            <a:ext cx="160321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Network Scope Gossip</a:t>
            </a:r>
          </a:p>
        </p:txBody>
      </p:sp>
      <p:sp>
        <p:nvSpPr>
          <p:cNvPr id="223" name="Shape 223"/>
          <p:cNvSpPr/>
          <p:nvPr/>
        </p:nvSpPr>
        <p:spPr>
          <a:xfrm>
            <a:off x="5711210" y="3688874"/>
            <a:ext cx="160321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Network Scope Gossip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Shape 226"/>
          <p:cNvSpPr/>
          <p:nvPr/>
        </p:nvSpPr>
        <p:spPr>
          <a:xfrm>
            <a:off x="438725" y="-943054"/>
            <a:ext cx="578042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(NOTE: PASTE IN PHOTO AND SEND BEHIND FOREGROUND GRAPHIC FOR CROP)</a:t>
            </a:r>
          </a:p>
        </p:txBody>
      </p:sp>
      <p:sp>
        <p:nvSpPr>
          <p:cNvPr id="227" name="Shape 227"/>
          <p:cNvSpPr/>
          <p:nvPr/>
        </p:nvSpPr>
        <p:spPr>
          <a:xfrm>
            <a:off x="400242" y="917408"/>
            <a:ext cx="4074964" cy="3294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Available as an option during  overlay network creation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Uses kernel IPSec modules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On-demand tunnel setup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Swarm native key-exchange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Periodic key rotations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Highly performant</a:t>
            </a:r>
            <a:endParaRPr b="1">
              <a:solidFill>
                <a:srgbClr val="2299FF"/>
              </a:solidFill>
            </a:endParaRP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8" name="Shape 228"/>
          <p:cNvSpPr/>
          <p:nvPr/>
        </p:nvSpPr>
        <p:spPr>
          <a:xfrm>
            <a:off x="316810" y="164783"/>
            <a:ext cx="5295722" cy="72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3800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Secure dataplane</a:t>
            </a:r>
          </a:p>
        </p:txBody>
      </p:sp>
      <p:pic>
        <p:nvPicPr>
          <p:cNvPr id="229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820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Shape 230"/>
          <p:cNvSpPr/>
          <p:nvPr/>
        </p:nvSpPr>
        <p:spPr>
          <a:xfrm>
            <a:off x="4936066" y="1244600"/>
            <a:ext cx="1270001" cy="1270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231" name="Shape 231"/>
          <p:cNvSpPr/>
          <p:nvPr/>
        </p:nvSpPr>
        <p:spPr>
          <a:xfrm>
            <a:off x="6976533" y="558800"/>
            <a:ext cx="1270001" cy="1270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232" name="Shape 232"/>
          <p:cNvSpPr/>
          <p:nvPr/>
        </p:nvSpPr>
        <p:spPr>
          <a:xfrm>
            <a:off x="6976533" y="2639757"/>
            <a:ext cx="1270001" cy="127000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233" name="Shape 233"/>
          <p:cNvSpPr/>
          <p:nvPr/>
        </p:nvSpPr>
        <p:spPr>
          <a:xfrm flipV="1">
            <a:off x="6225288" y="1457258"/>
            <a:ext cx="909824" cy="45392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headEnd type="arrow"/>
            <a:tailEnd type="arrow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34" name="Shape 234"/>
          <p:cNvSpPr/>
          <p:nvPr/>
        </p:nvSpPr>
        <p:spPr>
          <a:xfrm>
            <a:off x="6225288" y="2199044"/>
            <a:ext cx="909824" cy="624046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headEnd type="arrow"/>
            <a:tailEnd type="arrow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35" name="Shape 235"/>
          <p:cNvSpPr/>
          <p:nvPr/>
        </p:nvSpPr>
        <p:spPr>
          <a:xfrm>
            <a:off x="7410549" y="1749375"/>
            <a:ext cx="1" cy="989749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headEnd type="arrow"/>
            <a:tailEnd type="arrow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36" name="Shape 236"/>
          <p:cNvSpPr/>
          <p:nvPr/>
        </p:nvSpPr>
        <p:spPr>
          <a:xfrm>
            <a:off x="5096734" y="828463"/>
            <a:ext cx="948666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Worker1</a:t>
            </a:r>
          </a:p>
        </p:txBody>
      </p:sp>
      <p:sp>
        <p:nvSpPr>
          <p:cNvPr id="237" name="Shape 237"/>
          <p:cNvSpPr/>
          <p:nvPr/>
        </p:nvSpPr>
        <p:spPr>
          <a:xfrm>
            <a:off x="7147955" y="193463"/>
            <a:ext cx="94866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Worker2</a:t>
            </a:r>
          </a:p>
        </p:txBody>
      </p:sp>
      <p:sp>
        <p:nvSpPr>
          <p:cNvPr id="238" name="Shape 238"/>
          <p:cNvSpPr/>
          <p:nvPr/>
        </p:nvSpPr>
        <p:spPr>
          <a:xfrm>
            <a:off x="7221867" y="3936895"/>
            <a:ext cx="948666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Worker3</a:t>
            </a:r>
          </a:p>
        </p:txBody>
      </p:sp>
      <p:sp>
        <p:nvSpPr>
          <p:cNvPr id="239" name="Shape 239"/>
          <p:cNvSpPr/>
          <p:nvPr/>
        </p:nvSpPr>
        <p:spPr>
          <a:xfrm>
            <a:off x="5109433" y="1295400"/>
            <a:ext cx="656765" cy="591962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800"/>
            </a:lvl1pPr>
          </a:lstStyle>
          <a:p>
            <a:pPr/>
            <a:r>
              <a:t>secure network</a:t>
            </a:r>
          </a:p>
        </p:txBody>
      </p:sp>
      <p:sp>
        <p:nvSpPr>
          <p:cNvPr id="240" name="Shape 240"/>
          <p:cNvSpPr/>
          <p:nvPr/>
        </p:nvSpPr>
        <p:spPr>
          <a:xfrm>
            <a:off x="5405767" y="1862666"/>
            <a:ext cx="656765" cy="591963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800"/>
            </a:lvl1pPr>
          </a:lstStyle>
          <a:p>
            <a:pPr/>
            <a:r>
              <a:t>secure network</a:t>
            </a:r>
          </a:p>
        </p:txBody>
      </p:sp>
      <p:sp>
        <p:nvSpPr>
          <p:cNvPr id="241" name="Shape 241"/>
          <p:cNvSpPr/>
          <p:nvPr/>
        </p:nvSpPr>
        <p:spPr>
          <a:xfrm>
            <a:off x="6251440" y="1332163"/>
            <a:ext cx="670184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800"/>
            </a:lvl1pPr>
          </a:lstStyle>
          <a:p>
            <a:pPr/>
            <a:r>
              <a:t>IPSec Tunnel</a:t>
            </a:r>
          </a:p>
        </p:txBody>
      </p:sp>
      <p:sp>
        <p:nvSpPr>
          <p:cNvPr id="242" name="Shape 242"/>
          <p:cNvSpPr/>
          <p:nvPr/>
        </p:nvSpPr>
        <p:spPr>
          <a:xfrm>
            <a:off x="6113286" y="2535622"/>
            <a:ext cx="670184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800"/>
            </a:lvl1pPr>
          </a:lstStyle>
          <a:p>
            <a:pPr/>
            <a:r>
              <a:t>IPSec Tunnel</a:t>
            </a:r>
          </a:p>
        </p:txBody>
      </p:sp>
      <p:sp>
        <p:nvSpPr>
          <p:cNvPr id="243" name="Shape 243"/>
          <p:cNvSpPr/>
          <p:nvPr/>
        </p:nvSpPr>
        <p:spPr>
          <a:xfrm>
            <a:off x="6765220" y="2079341"/>
            <a:ext cx="670184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800"/>
            </a:lvl1pPr>
          </a:lstStyle>
          <a:p>
            <a:pPr/>
            <a:r>
              <a:t>IPSec Tunnel</a:t>
            </a:r>
          </a:p>
        </p:txBody>
      </p:sp>
      <p:sp>
        <p:nvSpPr>
          <p:cNvPr id="244" name="Shape 244"/>
          <p:cNvSpPr/>
          <p:nvPr/>
        </p:nvSpPr>
        <p:spPr>
          <a:xfrm>
            <a:off x="7082166" y="2703126"/>
            <a:ext cx="656765" cy="591963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800"/>
            </a:lvl1pPr>
          </a:lstStyle>
          <a:p>
            <a:pPr/>
            <a:r>
              <a:t>secure network</a:t>
            </a:r>
          </a:p>
        </p:txBody>
      </p:sp>
      <p:sp>
        <p:nvSpPr>
          <p:cNvPr id="245" name="Shape 245"/>
          <p:cNvSpPr/>
          <p:nvPr/>
        </p:nvSpPr>
        <p:spPr>
          <a:xfrm>
            <a:off x="7082166" y="1145403"/>
            <a:ext cx="656765" cy="591962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800"/>
            </a:lvl1pPr>
          </a:lstStyle>
          <a:p>
            <a:pPr/>
            <a:r>
              <a:t>secure network</a:t>
            </a:r>
          </a:p>
        </p:txBody>
      </p:sp>
      <p:sp>
        <p:nvSpPr>
          <p:cNvPr id="246" name="Shape 246"/>
          <p:cNvSpPr/>
          <p:nvPr/>
        </p:nvSpPr>
        <p:spPr>
          <a:xfrm>
            <a:off x="7573233" y="595069"/>
            <a:ext cx="656765" cy="696631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800"/>
            </a:lvl1pPr>
          </a:lstStyle>
          <a:p>
            <a:pPr/>
            <a:r>
              <a:t>non-secure network</a:t>
            </a:r>
          </a:p>
        </p:txBody>
      </p:sp>
      <p:sp>
        <p:nvSpPr>
          <p:cNvPr id="247" name="Shape 247"/>
          <p:cNvSpPr/>
          <p:nvPr/>
        </p:nvSpPr>
        <p:spPr>
          <a:xfrm>
            <a:off x="7573233" y="3220346"/>
            <a:ext cx="656765" cy="696631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800"/>
            </a:lvl1pPr>
          </a:lstStyle>
          <a:p>
            <a:pPr/>
            <a:r>
              <a:t>non-secure network</a:t>
            </a:r>
          </a:p>
        </p:txBody>
      </p:sp>
      <p:sp>
        <p:nvSpPr>
          <p:cNvPr id="248" name="Shape 248"/>
          <p:cNvSpPr/>
          <p:nvPr/>
        </p:nvSpPr>
        <p:spPr>
          <a:xfrm>
            <a:off x="7901615" y="1308740"/>
            <a:ext cx="1" cy="187102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headEnd type="arrow"/>
            <a:tailEnd type="arrow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49" name="Shape 249"/>
          <p:cNvSpPr/>
          <p:nvPr/>
        </p:nvSpPr>
        <p:spPr>
          <a:xfrm>
            <a:off x="7891287" y="2049427"/>
            <a:ext cx="871896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800"/>
            </a:lvl1pPr>
          </a:lstStyle>
          <a:p>
            <a:pPr/>
            <a:r>
              <a:t>Open UDP traffic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Shape 252"/>
          <p:cNvSpPr/>
          <p:nvPr/>
        </p:nvSpPr>
        <p:spPr>
          <a:xfrm>
            <a:off x="438725" y="-943054"/>
            <a:ext cx="578042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(NOTE: PASTE IN PHOTO AND SEND BEHIND FOREGROUND GRAPHIC FOR CROP)</a:t>
            </a:r>
          </a:p>
        </p:txBody>
      </p:sp>
      <p:sp>
        <p:nvSpPr>
          <p:cNvPr id="253" name="Shape 253"/>
          <p:cNvSpPr/>
          <p:nvPr/>
        </p:nvSpPr>
        <p:spPr>
          <a:xfrm>
            <a:off x="400242" y="917408"/>
            <a:ext cx="4952149" cy="2710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Provided by embedded DNS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Highly available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Uses Network Control Plane to learn state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Can be used to discover both tasks and services</a:t>
            </a:r>
            <a:endParaRPr b="1">
              <a:solidFill>
                <a:srgbClr val="2299FF"/>
              </a:solidFill>
            </a:endParaRP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4" name="Shape 254"/>
          <p:cNvSpPr/>
          <p:nvPr/>
        </p:nvSpPr>
        <p:spPr>
          <a:xfrm>
            <a:off x="316810" y="164783"/>
            <a:ext cx="5295722" cy="72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3800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Service Discovery</a:t>
            </a:r>
          </a:p>
        </p:txBody>
      </p:sp>
      <p:pic>
        <p:nvPicPr>
          <p:cNvPr id="255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820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Shape 256"/>
          <p:cNvSpPr/>
          <p:nvPr/>
        </p:nvSpPr>
        <p:spPr>
          <a:xfrm>
            <a:off x="5449909" y="330755"/>
            <a:ext cx="3048001" cy="3776319"/>
          </a:xfrm>
          <a:prstGeom prst="rect">
            <a:avLst/>
          </a:prstGeom>
          <a:solidFill>
            <a:srgbClr val="FFFFFF"/>
          </a:solidFill>
          <a:ln w="76200">
            <a:solidFill>
              <a:schemeClr val="accent1"/>
            </a:solidFill>
            <a:bevel/>
          </a:ln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p:spPr>
        <p:txBody>
          <a:bodyPr lIns="45719" rIns="45719" anchor="ctr"/>
          <a:lstStyle/>
          <a:p>
            <a:pPr>
              <a:defRPr sz="600"/>
            </a:pPr>
          </a:p>
        </p:txBody>
      </p:sp>
      <p:pic>
        <p:nvPicPr>
          <p:cNvPr id="257" name="image12.png" descr="Container.png"/>
          <p:cNvPicPr>
            <a:picLocks noChangeAspect="1"/>
          </p:cNvPicPr>
          <p:nvPr/>
        </p:nvPicPr>
        <p:blipFill>
          <a:blip r:embed="rId3">
            <a:extLst/>
          </a:blip>
          <a:srcRect l="21395" t="19686" r="17854" b="18396"/>
          <a:stretch>
            <a:fillRect/>
          </a:stretch>
        </p:blipFill>
        <p:spPr>
          <a:xfrm>
            <a:off x="5556717" y="398719"/>
            <a:ext cx="1390339" cy="134504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0" name="Group 260"/>
          <p:cNvGrpSpPr/>
          <p:nvPr/>
        </p:nvGrpSpPr>
        <p:grpSpPr>
          <a:xfrm>
            <a:off x="5449909" y="3476083"/>
            <a:ext cx="3048001" cy="656391"/>
            <a:chOff x="0" y="0"/>
            <a:chExt cx="3048000" cy="656390"/>
          </a:xfrm>
        </p:grpSpPr>
        <p:sp>
          <p:nvSpPr>
            <p:cNvPr id="258" name="Shape 258"/>
            <p:cNvSpPr/>
            <p:nvPr/>
          </p:nvSpPr>
          <p:spPr>
            <a:xfrm>
              <a:off x="0" y="-1"/>
              <a:ext cx="3048000" cy="65639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bevel/>
            </a:ln>
            <a:effectLst>
              <a:outerShdw sx="100000" sy="100000" kx="0" ky="0" algn="b" rotWithShape="0" blurRad="508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/>
              </a:pPr>
            </a:p>
          </p:txBody>
        </p:sp>
        <p:sp>
          <p:nvSpPr>
            <p:cNvPr id="259" name="Shape 259"/>
            <p:cNvSpPr/>
            <p:nvPr/>
          </p:nvSpPr>
          <p:spPr>
            <a:xfrm>
              <a:off x="0" y="98206"/>
              <a:ext cx="3048000" cy="4599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6788" tIns="26788" rIns="26788" bIns="26788" numCol="1" anchor="ctr">
              <a:spAutoFit/>
            </a:bodyPr>
            <a:lstStyle>
              <a:lvl1pPr algn="ctr">
                <a:defRPr sz="2800"/>
              </a:lvl1pPr>
            </a:lstStyle>
            <a:p>
              <a:pPr/>
              <a:r>
                <a:t>engine</a:t>
              </a:r>
            </a:p>
          </p:txBody>
        </p:sp>
      </p:grpSp>
      <p:grpSp>
        <p:nvGrpSpPr>
          <p:cNvPr id="263" name="Group 263"/>
          <p:cNvGrpSpPr/>
          <p:nvPr/>
        </p:nvGrpSpPr>
        <p:grpSpPr>
          <a:xfrm>
            <a:off x="5459645" y="2918820"/>
            <a:ext cx="2974821" cy="547694"/>
            <a:chOff x="0" y="0"/>
            <a:chExt cx="2974819" cy="547693"/>
          </a:xfrm>
        </p:grpSpPr>
        <p:sp>
          <p:nvSpPr>
            <p:cNvPr id="261" name="Shape 261"/>
            <p:cNvSpPr/>
            <p:nvPr/>
          </p:nvSpPr>
          <p:spPr>
            <a:xfrm>
              <a:off x="0" y="-1"/>
              <a:ext cx="2974820" cy="547695"/>
            </a:xfrm>
            <a:prstGeom prst="rect">
              <a:avLst/>
            </a:prstGeom>
            <a:solidFill>
              <a:srgbClr val="FB003F"/>
            </a:solidFill>
            <a:ln w="25400" cap="flat">
              <a:solidFill>
                <a:srgbClr val="FB003F"/>
              </a:solidFill>
              <a:prstDash val="solid"/>
              <a:bevel/>
            </a:ln>
            <a:effectLst>
              <a:outerShdw sx="100000" sy="100000" kx="0" ky="0" algn="b" rotWithShape="0" blurRad="508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/>
              </a:pPr>
            </a:p>
          </p:txBody>
        </p:sp>
        <p:sp>
          <p:nvSpPr>
            <p:cNvPr id="262" name="Shape 262"/>
            <p:cNvSpPr/>
            <p:nvPr/>
          </p:nvSpPr>
          <p:spPr>
            <a:xfrm>
              <a:off x="0" y="43857"/>
              <a:ext cx="2974820" cy="4599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6788" tIns="26788" rIns="26788" bIns="26788" numCol="1" anchor="ctr">
              <a:spAutoFit/>
            </a:bodyPr>
            <a:lstStyle>
              <a:lvl1pPr algn="ctr">
                <a:defRPr sz="2800"/>
              </a:lvl1pPr>
            </a:lstStyle>
            <a:p>
              <a:pPr/>
              <a:r>
                <a:t>DNS Server</a:t>
              </a:r>
            </a:p>
          </p:txBody>
        </p:sp>
      </p:grpSp>
      <p:grpSp>
        <p:nvGrpSpPr>
          <p:cNvPr id="266" name="Group 266"/>
          <p:cNvGrpSpPr/>
          <p:nvPr/>
        </p:nvGrpSpPr>
        <p:grpSpPr>
          <a:xfrm>
            <a:off x="5671468" y="1456753"/>
            <a:ext cx="1083473" cy="277818"/>
            <a:chOff x="0" y="0"/>
            <a:chExt cx="1083472" cy="277817"/>
          </a:xfrm>
        </p:grpSpPr>
        <p:sp>
          <p:nvSpPr>
            <p:cNvPr id="264" name="Shape 264"/>
            <p:cNvSpPr/>
            <p:nvPr/>
          </p:nvSpPr>
          <p:spPr>
            <a:xfrm>
              <a:off x="-1" y="-1"/>
              <a:ext cx="1083474" cy="277819"/>
            </a:xfrm>
            <a:prstGeom prst="rect">
              <a:avLst/>
            </a:prstGeom>
            <a:solidFill>
              <a:srgbClr val="2299FF"/>
            </a:solidFill>
            <a:ln w="25400" cap="flat">
              <a:solidFill>
                <a:schemeClr val="accent1"/>
              </a:solidFill>
              <a:prstDash val="solid"/>
              <a:bevel/>
            </a:ln>
            <a:effectLst>
              <a:outerShdw sx="100000" sy="100000" kx="0" ky="0" algn="b" rotWithShape="0" blurRad="508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</a:p>
          </p:txBody>
        </p:sp>
        <p:sp>
          <p:nvSpPr>
            <p:cNvPr id="265" name="Shape 265"/>
            <p:cNvSpPr/>
            <p:nvPr/>
          </p:nvSpPr>
          <p:spPr>
            <a:xfrm>
              <a:off x="-1" y="10519"/>
              <a:ext cx="1083474" cy="2567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6788" tIns="26788" rIns="26788" bIns="26788" numCol="1" anchor="ctr">
              <a:spAutoFit/>
            </a:bodyPr>
            <a:lstStyle>
              <a:lvl1pPr algn="ctr">
                <a:defRPr sz="1400"/>
              </a:lvl1pPr>
            </a:lstStyle>
            <a:p>
              <a:pPr/>
              <a:r>
                <a:t>DNS Resolver</a:t>
              </a:r>
            </a:p>
          </p:txBody>
        </p:sp>
      </p:grpSp>
      <p:pic>
        <p:nvPicPr>
          <p:cNvPr id="267" name="image12.png" descr="Container.png"/>
          <p:cNvPicPr>
            <a:picLocks noChangeAspect="1"/>
          </p:cNvPicPr>
          <p:nvPr/>
        </p:nvPicPr>
        <p:blipFill>
          <a:blip r:embed="rId3">
            <a:extLst/>
          </a:blip>
          <a:srcRect l="21395" t="19686" r="17854" b="18396"/>
          <a:stretch>
            <a:fillRect/>
          </a:stretch>
        </p:blipFill>
        <p:spPr>
          <a:xfrm>
            <a:off x="7036545" y="408035"/>
            <a:ext cx="1390339" cy="134504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0" name="Group 270"/>
          <p:cNvGrpSpPr/>
          <p:nvPr/>
        </p:nvGrpSpPr>
        <p:grpSpPr>
          <a:xfrm>
            <a:off x="7151296" y="1466069"/>
            <a:ext cx="1083473" cy="277818"/>
            <a:chOff x="0" y="0"/>
            <a:chExt cx="1083472" cy="277817"/>
          </a:xfrm>
        </p:grpSpPr>
        <p:sp>
          <p:nvSpPr>
            <p:cNvPr id="268" name="Shape 268"/>
            <p:cNvSpPr/>
            <p:nvPr/>
          </p:nvSpPr>
          <p:spPr>
            <a:xfrm>
              <a:off x="-1" y="-1"/>
              <a:ext cx="1083474" cy="277819"/>
            </a:xfrm>
            <a:prstGeom prst="rect">
              <a:avLst/>
            </a:prstGeom>
            <a:solidFill>
              <a:srgbClr val="2299FF"/>
            </a:solidFill>
            <a:ln w="25400" cap="flat">
              <a:solidFill>
                <a:schemeClr val="accent1"/>
              </a:solidFill>
              <a:prstDash val="solid"/>
              <a:bevel/>
            </a:ln>
            <a:effectLst>
              <a:outerShdw sx="100000" sy="100000" kx="0" ky="0" algn="b" rotWithShape="0" blurRad="508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</a:p>
          </p:txBody>
        </p:sp>
        <p:sp>
          <p:nvSpPr>
            <p:cNvPr id="269" name="Shape 269"/>
            <p:cNvSpPr/>
            <p:nvPr/>
          </p:nvSpPr>
          <p:spPr>
            <a:xfrm>
              <a:off x="-1" y="10519"/>
              <a:ext cx="1083474" cy="2567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6788" tIns="26788" rIns="26788" bIns="26788" numCol="1" anchor="ctr">
              <a:spAutoFit/>
            </a:bodyPr>
            <a:lstStyle>
              <a:lvl1pPr algn="ctr">
                <a:defRPr sz="1400"/>
              </a:lvl1pPr>
            </a:lstStyle>
            <a:p>
              <a:pPr/>
              <a:r>
                <a:t>DNS Resolver</a:t>
              </a:r>
            </a:p>
          </p:txBody>
        </p:sp>
      </p:grpSp>
      <p:sp>
        <p:nvSpPr>
          <p:cNvPr id="271" name="Shape 271"/>
          <p:cNvSpPr/>
          <p:nvPr/>
        </p:nvSpPr>
        <p:spPr>
          <a:xfrm flipH="1">
            <a:off x="7307608" y="1743886"/>
            <a:ext cx="385426" cy="1151876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72" name="Shape 272"/>
          <p:cNvSpPr/>
          <p:nvPr/>
        </p:nvSpPr>
        <p:spPr>
          <a:xfrm>
            <a:off x="6213204" y="1734569"/>
            <a:ext cx="327710" cy="1161193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73" name="Shape 273"/>
          <p:cNvSpPr/>
          <p:nvPr/>
        </p:nvSpPr>
        <p:spPr>
          <a:xfrm>
            <a:off x="5913392" y="1857466"/>
            <a:ext cx="206732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600"/>
            </a:lvl1pPr>
          </a:lstStyle>
          <a:p>
            <a:pPr/>
            <a:r>
              <a:t>DNS requests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7" grpId="2"/>
      <p:bldP build="whole" bldLvl="1" animBg="1" rev="0" advAuto="0" spid="25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Shape 276"/>
          <p:cNvSpPr/>
          <p:nvPr/>
        </p:nvSpPr>
        <p:spPr>
          <a:xfrm>
            <a:off x="438725" y="-943054"/>
            <a:ext cx="578042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(NOTE: PASTE IN PHOTO AND SEND BEHIND FOREGROUND GRAPHIC FOR CROP)</a:t>
            </a:r>
          </a:p>
        </p:txBody>
      </p:sp>
      <p:sp>
        <p:nvSpPr>
          <p:cNvPr id="277" name="Shape 277"/>
          <p:cNvSpPr/>
          <p:nvPr/>
        </p:nvSpPr>
        <p:spPr>
          <a:xfrm>
            <a:off x="400242" y="917408"/>
            <a:ext cx="4952149" cy="3294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Provided by embedded DNS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Highly available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Uses Network Control Plane to learn state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Can be used to discover both tasks and services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Minimal Overhead because of CNM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Can use DNS RR instead as an option</a:t>
            </a:r>
            <a:endParaRPr b="1">
              <a:solidFill>
                <a:srgbClr val="2299FF"/>
              </a:solidFill>
            </a:endParaRP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8" name="Shape 278"/>
          <p:cNvSpPr/>
          <p:nvPr/>
        </p:nvSpPr>
        <p:spPr>
          <a:xfrm>
            <a:off x="316810" y="164783"/>
            <a:ext cx="5295722" cy="72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3800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Internal Load balancer</a:t>
            </a:r>
          </a:p>
        </p:txBody>
      </p:sp>
      <p:pic>
        <p:nvPicPr>
          <p:cNvPr id="279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820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Shape 280"/>
          <p:cNvSpPr/>
          <p:nvPr/>
        </p:nvSpPr>
        <p:spPr>
          <a:xfrm>
            <a:off x="5456766" y="426922"/>
            <a:ext cx="3306002" cy="3691336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  <a:prstDash val="sysDot"/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281" name="Shape 281"/>
          <p:cNvSpPr/>
          <p:nvPr/>
        </p:nvSpPr>
        <p:spPr>
          <a:xfrm>
            <a:off x="5541433" y="524933"/>
            <a:ext cx="1068554" cy="103878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defRPr sz="1600"/>
            </a:pPr>
            <a:r>
              <a:t>Task1</a:t>
            </a:r>
          </a:p>
          <a:p>
            <a:pPr algn="ctr">
              <a:defRPr sz="1600"/>
            </a:pPr>
            <a:r>
              <a:t>ServiceA</a:t>
            </a:r>
          </a:p>
        </p:txBody>
      </p:sp>
      <p:sp>
        <p:nvSpPr>
          <p:cNvPr id="282" name="Shape 282"/>
          <p:cNvSpPr/>
          <p:nvPr/>
        </p:nvSpPr>
        <p:spPr>
          <a:xfrm>
            <a:off x="6726766" y="101599"/>
            <a:ext cx="1068554" cy="1038789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600"/>
            </a:lvl1pPr>
          </a:lstStyle>
          <a:p>
            <a:pPr/>
            <a:r>
              <a:t>Task2 ServiceA</a:t>
            </a:r>
          </a:p>
        </p:txBody>
      </p:sp>
      <p:sp>
        <p:nvSpPr>
          <p:cNvPr id="283" name="Shape 283"/>
          <p:cNvSpPr/>
          <p:nvPr/>
        </p:nvSpPr>
        <p:spPr>
          <a:xfrm>
            <a:off x="7912100" y="635000"/>
            <a:ext cx="1068553" cy="103878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600"/>
            </a:lvl1pPr>
          </a:lstStyle>
          <a:p>
            <a:pPr/>
            <a:r>
              <a:t>Task3 ServiceA</a:t>
            </a:r>
          </a:p>
        </p:txBody>
      </p:sp>
      <p:sp>
        <p:nvSpPr>
          <p:cNvPr id="284" name="Shape 284"/>
          <p:cNvSpPr/>
          <p:nvPr/>
        </p:nvSpPr>
        <p:spPr>
          <a:xfrm>
            <a:off x="5541433" y="3073400"/>
            <a:ext cx="1068554" cy="103878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>
            <a:lvl1pPr algn="ctr"/>
          </a:lstStyle>
          <a:p>
            <a:pPr/>
            <a:r>
              <a:t>Client1</a:t>
            </a:r>
          </a:p>
        </p:txBody>
      </p:sp>
      <p:sp>
        <p:nvSpPr>
          <p:cNvPr id="285" name="Shape 285"/>
          <p:cNvSpPr/>
          <p:nvPr/>
        </p:nvSpPr>
        <p:spPr>
          <a:xfrm>
            <a:off x="7675033" y="3073400"/>
            <a:ext cx="1068554" cy="103878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>
            <a:lvl1pPr algn="ctr"/>
          </a:lstStyle>
          <a:p>
            <a:pPr/>
            <a:r>
              <a:t>Client2</a:t>
            </a:r>
          </a:p>
        </p:txBody>
      </p:sp>
      <p:sp>
        <p:nvSpPr>
          <p:cNvPr id="286" name="Shape 286"/>
          <p:cNvSpPr/>
          <p:nvPr/>
        </p:nvSpPr>
        <p:spPr>
          <a:xfrm>
            <a:off x="5897033" y="3225800"/>
            <a:ext cx="491431" cy="19410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600"/>
            </a:lvl1pPr>
          </a:lstStyle>
          <a:p>
            <a:pPr/>
            <a:r>
              <a:t>VIP LB</a:t>
            </a:r>
          </a:p>
        </p:txBody>
      </p:sp>
      <p:sp>
        <p:nvSpPr>
          <p:cNvPr id="287" name="Shape 287"/>
          <p:cNvSpPr/>
          <p:nvPr/>
        </p:nvSpPr>
        <p:spPr>
          <a:xfrm>
            <a:off x="7861300" y="3225800"/>
            <a:ext cx="491431" cy="19410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600"/>
            </a:lvl1pPr>
          </a:lstStyle>
          <a:p>
            <a:pPr/>
            <a:r>
              <a:t>VIP LB</a:t>
            </a:r>
          </a:p>
        </p:txBody>
      </p:sp>
      <p:sp>
        <p:nvSpPr>
          <p:cNvPr id="288" name="Shape 288"/>
          <p:cNvSpPr/>
          <p:nvPr/>
        </p:nvSpPr>
        <p:spPr>
          <a:xfrm flipV="1">
            <a:off x="5932042" y="3428999"/>
            <a:ext cx="210525" cy="210526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89" name="Shape 289"/>
          <p:cNvSpPr/>
          <p:nvPr/>
        </p:nvSpPr>
        <p:spPr>
          <a:xfrm flipH="1" flipV="1">
            <a:off x="8078008" y="3420533"/>
            <a:ext cx="253623" cy="253622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90" name="Shape 290"/>
          <p:cNvSpPr/>
          <p:nvPr/>
        </p:nvSpPr>
        <p:spPr>
          <a:xfrm flipV="1">
            <a:off x="6193366" y="1536410"/>
            <a:ext cx="1841076" cy="1665850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91" name="Shape 291"/>
          <p:cNvSpPr/>
          <p:nvPr/>
        </p:nvSpPr>
        <p:spPr>
          <a:xfrm flipV="1">
            <a:off x="6125633" y="1125479"/>
            <a:ext cx="1120248" cy="207678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92" name="Shape 292"/>
          <p:cNvSpPr/>
          <p:nvPr/>
        </p:nvSpPr>
        <p:spPr>
          <a:xfrm flipV="1">
            <a:off x="6071360" y="1544487"/>
            <a:ext cx="107646" cy="1657774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93" name="Shape 293"/>
          <p:cNvSpPr/>
          <p:nvPr/>
        </p:nvSpPr>
        <p:spPr>
          <a:xfrm flipV="1">
            <a:off x="8213427" y="1670274"/>
            <a:ext cx="1" cy="1532245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94" name="Shape 294"/>
          <p:cNvSpPr/>
          <p:nvPr/>
        </p:nvSpPr>
        <p:spPr>
          <a:xfrm flipH="1" flipV="1">
            <a:off x="7423060" y="1089597"/>
            <a:ext cx="697382" cy="2150636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295" name="Shape 295"/>
          <p:cNvSpPr/>
          <p:nvPr/>
        </p:nvSpPr>
        <p:spPr>
          <a:xfrm flipH="1" flipV="1">
            <a:off x="6517250" y="1308811"/>
            <a:ext cx="1477769" cy="191950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298" name="Shape 298"/>
          <p:cNvSpPr/>
          <p:nvPr/>
        </p:nvSpPr>
        <p:spPr>
          <a:xfrm>
            <a:off x="438725" y="-943054"/>
            <a:ext cx="578042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(NOTE: PASTE IN PHOTO AND SEND BEHIND FOREGROUND GRAPHIC FOR CROP)</a:t>
            </a:r>
          </a:p>
        </p:txBody>
      </p:sp>
      <p:sp>
        <p:nvSpPr>
          <p:cNvPr id="299" name="Shape 299"/>
          <p:cNvSpPr/>
          <p:nvPr/>
        </p:nvSpPr>
        <p:spPr>
          <a:xfrm>
            <a:off x="400242" y="917408"/>
            <a:ext cx="4952149" cy="4170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Builtin routing mesh for edge routing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Worker nodes themselves participate in ingress routing mesh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All worker nodes accept connection requests on PublishedPort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Port translation happens at the worker node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Same internal load balancing mechanism used to load balance external requests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0" name="Shape 300"/>
          <p:cNvSpPr/>
          <p:nvPr/>
        </p:nvSpPr>
        <p:spPr>
          <a:xfrm>
            <a:off x="316810" y="164783"/>
            <a:ext cx="5295722" cy="72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3800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Routing mesh</a:t>
            </a:r>
          </a:p>
        </p:txBody>
      </p:sp>
      <p:pic>
        <p:nvPicPr>
          <p:cNvPr id="301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820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Shape 302"/>
          <p:cNvSpPr/>
          <p:nvPr/>
        </p:nvSpPr>
        <p:spPr>
          <a:xfrm>
            <a:off x="6557433" y="128548"/>
            <a:ext cx="1096897" cy="79450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/>
            </a:lvl1pPr>
          </a:lstStyle>
          <a:p>
            <a:pPr/>
            <a:r>
              <a:t>External Loadbalancer (optional)</a:t>
            </a:r>
          </a:p>
        </p:txBody>
      </p:sp>
      <p:sp>
        <p:nvSpPr>
          <p:cNvPr id="303" name="Shape 303"/>
          <p:cNvSpPr/>
          <p:nvPr/>
        </p:nvSpPr>
        <p:spPr>
          <a:xfrm>
            <a:off x="5302911" y="1389989"/>
            <a:ext cx="3783079" cy="2686447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  <a:prstDash val="sysDot"/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304" name="Shape 304"/>
          <p:cNvSpPr/>
          <p:nvPr/>
        </p:nvSpPr>
        <p:spPr>
          <a:xfrm>
            <a:off x="5414433" y="3065699"/>
            <a:ext cx="1003499" cy="1041004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/>
            </a:lvl1pPr>
          </a:lstStyle>
          <a:p>
            <a:pPr/>
            <a:r>
              <a:t>Task1 ServiceA</a:t>
            </a:r>
          </a:p>
        </p:txBody>
      </p:sp>
      <p:sp>
        <p:nvSpPr>
          <p:cNvPr id="305" name="Shape 305"/>
          <p:cNvSpPr/>
          <p:nvPr/>
        </p:nvSpPr>
        <p:spPr>
          <a:xfrm>
            <a:off x="6663266" y="3268899"/>
            <a:ext cx="1003500" cy="1041004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/>
            </a:lvl1pPr>
          </a:lstStyle>
          <a:p>
            <a:pPr/>
            <a:r>
              <a:t>Task1 ServiceA</a:t>
            </a:r>
          </a:p>
        </p:txBody>
      </p:sp>
      <p:sp>
        <p:nvSpPr>
          <p:cNvPr id="306" name="Shape 306"/>
          <p:cNvSpPr/>
          <p:nvPr/>
        </p:nvSpPr>
        <p:spPr>
          <a:xfrm>
            <a:off x="7912100" y="3150366"/>
            <a:ext cx="1003499" cy="1041004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/>
            </a:lvl1pPr>
          </a:lstStyle>
          <a:p>
            <a:pPr/>
            <a:r>
              <a:t>Task1 ServiceA</a:t>
            </a:r>
          </a:p>
        </p:txBody>
      </p:sp>
      <p:sp>
        <p:nvSpPr>
          <p:cNvPr id="307" name="Shape 307"/>
          <p:cNvSpPr/>
          <p:nvPr/>
        </p:nvSpPr>
        <p:spPr>
          <a:xfrm>
            <a:off x="5558366" y="1271548"/>
            <a:ext cx="1096897" cy="79450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1200"/>
            </a:lvl1pPr>
          </a:lstStyle>
          <a:p>
            <a:pPr/>
            <a:r>
              <a:t>Worker1</a:t>
            </a:r>
          </a:p>
        </p:txBody>
      </p:sp>
      <p:sp>
        <p:nvSpPr>
          <p:cNvPr id="308" name="Shape 308"/>
          <p:cNvSpPr/>
          <p:nvPr/>
        </p:nvSpPr>
        <p:spPr>
          <a:xfrm>
            <a:off x="7793566" y="1271548"/>
            <a:ext cx="1096898" cy="79450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defRPr sz="1200"/>
            </a:lvl1pPr>
          </a:lstStyle>
          <a:p>
            <a:pPr/>
            <a:r>
              <a:t>Worker2</a:t>
            </a:r>
          </a:p>
        </p:txBody>
      </p:sp>
      <p:sp>
        <p:nvSpPr>
          <p:cNvPr id="309" name="Shape 309"/>
          <p:cNvSpPr/>
          <p:nvPr/>
        </p:nvSpPr>
        <p:spPr>
          <a:xfrm>
            <a:off x="6298502" y="2392679"/>
            <a:ext cx="173302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Ingress Network</a:t>
            </a:r>
          </a:p>
        </p:txBody>
      </p:sp>
      <p:sp>
        <p:nvSpPr>
          <p:cNvPr id="310" name="Shape 310"/>
          <p:cNvSpPr/>
          <p:nvPr/>
        </p:nvSpPr>
        <p:spPr>
          <a:xfrm flipH="1">
            <a:off x="6177855" y="948498"/>
            <a:ext cx="596593" cy="347067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11" name="Shape 311"/>
          <p:cNvSpPr/>
          <p:nvPr/>
        </p:nvSpPr>
        <p:spPr>
          <a:xfrm>
            <a:off x="7417914" y="948433"/>
            <a:ext cx="629851" cy="344813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12" name="Shape 312"/>
          <p:cNvSpPr/>
          <p:nvPr/>
        </p:nvSpPr>
        <p:spPr>
          <a:xfrm>
            <a:off x="6170191" y="862330"/>
            <a:ext cx="42382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8080</a:t>
            </a:r>
          </a:p>
        </p:txBody>
      </p:sp>
      <p:sp>
        <p:nvSpPr>
          <p:cNvPr id="313" name="Shape 313"/>
          <p:cNvSpPr/>
          <p:nvPr/>
        </p:nvSpPr>
        <p:spPr>
          <a:xfrm>
            <a:off x="7685724" y="862330"/>
            <a:ext cx="42382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8080</a:t>
            </a:r>
          </a:p>
        </p:txBody>
      </p:sp>
      <p:sp>
        <p:nvSpPr>
          <p:cNvPr id="314" name="Shape 314"/>
          <p:cNvSpPr/>
          <p:nvPr/>
        </p:nvSpPr>
        <p:spPr>
          <a:xfrm>
            <a:off x="6074833" y="1799028"/>
            <a:ext cx="491431" cy="19410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600"/>
            </a:lvl1pPr>
          </a:lstStyle>
          <a:p>
            <a:pPr/>
            <a:r>
              <a:t>VIP LB</a:t>
            </a:r>
          </a:p>
        </p:txBody>
      </p:sp>
      <p:sp>
        <p:nvSpPr>
          <p:cNvPr id="315" name="Shape 315"/>
          <p:cNvSpPr/>
          <p:nvPr/>
        </p:nvSpPr>
        <p:spPr>
          <a:xfrm>
            <a:off x="7852833" y="1799028"/>
            <a:ext cx="491431" cy="19410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600"/>
            </a:lvl1pPr>
          </a:lstStyle>
          <a:p>
            <a:pPr/>
            <a:r>
              <a:t>VIP LB</a:t>
            </a:r>
          </a:p>
        </p:txBody>
      </p:sp>
      <p:sp>
        <p:nvSpPr>
          <p:cNvPr id="316" name="Shape 316"/>
          <p:cNvSpPr/>
          <p:nvPr/>
        </p:nvSpPr>
        <p:spPr>
          <a:xfrm>
            <a:off x="6211285" y="1500754"/>
            <a:ext cx="1" cy="336090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17" name="Shape 317"/>
          <p:cNvSpPr/>
          <p:nvPr/>
        </p:nvSpPr>
        <p:spPr>
          <a:xfrm>
            <a:off x="8098548" y="1500754"/>
            <a:ext cx="1" cy="336090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18" name="Shape 318"/>
          <p:cNvSpPr/>
          <p:nvPr/>
        </p:nvSpPr>
        <p:spPr>
          <a:xfrm>
            <a:off x="5607694" y="1500754"/>
            <a:ext cx="616978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pPr/>
            <a:r>
              <a:t>8080-&gt;80</a:t>
            </a:r>
          </a:p>
        </p:txBody>
      </p:sp>
      <p:sp>
        <p:nvSpPr>
          <p:cNvPr id="319" name="Shape 319"/>
          <p:cNvSpPr/>
          <p:nvPr/>
        </p:nvSpPr>
        <p:spPr>
          <a:xfrm>
            <a:off x="8105361" y="1500754"/>
            <a:ext cx="616977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pPr/>
            <a:r>
              <a:t>8080-&gt;80</a:t>
            </a:r>
          </a:p>
        </p:txBody>
      </p:sp>
      <p:sp>
        <p:nvSpPr>
          <p:cNvPr id="320" name="Shape 320"/>
          <p:cNvSpPr/>
          <p:nvPr/>
        </p:nvSpPr>
        <p:spPr>
          <a:xfrm flipH="1">
            <a:off x="6033551" y="2026853"/>
            <a:ext cx="175486" cy="1064453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1" name="Shape 321"/>
          <p:cNvSpPr/>
          <p:nvPr/>
        </p:nvSpPr>
        <p:spPr>
          <a:xfrm>
            <a:off x="6385992" y="2026853"/>
            <a:ext cx="599557" cy="1332110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2" name="Shape 322"/>
          <p:cNvSpPr/>
          <p:nvPr/>
        </p:nvSpPr>
        <p:spPr>
          <a:xfrm>
            <a:off x="6529926" y="2020522"/>
            <a:ext cx="1725496" cy="1153080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3" name="Shape 323"/>
          <p:cNvSpPr/>
          <p:nvPr/>
        </p:nvSpPr>
        <p:spPr>
          <a:xfrm>
            <a:off x="8273513" y="2011657"/>
            <a:ext cx="108819" cy="1162278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4" name="Shape 324"/>
          <p:cNvSpPr/>
          <p:nvPr/>
        </p:nvSpPr>
        <p:spPr>
          <a:xfrm flipH="1">
            <a:off x="7337093" y="1991202"/>
            <a:ext cx="774101" cy="1355520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25" name="Shape 325"/>
          <p:cNvSpPr/>
          <p:nvPr/>
        </p:nvSpPr>
        <p:spPr>
          <a:xfrm flipH="1">
            <a:off x="6203447" y="1991203"/>
            <a:ext cx="1725570" cy="1211440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" name="image5.jpeg" descr="PPT Setup-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0"/>
            <a:ext cx="9144001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328" name="Shape 328"/>
          <p:cNvSpPr/>
          <p:nvPr/>
        </p:nvSpPr>
        <p:spPr>
          <a:xfrm>
            <a:off x="2062784" y="1508359"/>
            <a:ext cx="4764428" cy="689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Finish</a:t>
            </a:r>
          </a:p>
        </p:txBody>
      </p:sp>
      <p:sp>
        <p:nvSpPr>
          <p:cNvPr id="329" name="Shape 329"/>
          <p:cNvSpPr/>
          <p:nvPr/>
        </p:nvSpPr>
        <p:spPr>
          <a:xfrm>
            <a:off x="2458291" y="2176416"/>
            <a:ext cx="2301395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Demo and Q&amp;A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image12.jpeg" descr="PPT Setup-8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332" name="Shape 332"/>
          <p:cNvSpPr/>
          <p:nvPr/>
        </p:nvSpPr>
        <p:spPr>
          <a:xfrm>
            <a:off x="854361" y="1754663"/>
            <a:ext cx="4764428" cy="748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Thank you!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4.jpeg" descr="PPT Setup-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/>
          <p:nvPr/>
        </p:nvSpPr>
        <p:spPr>
          <a:xfrm>
            <a:off x="1223818" y="1670304"/>
            <a:ext cx="1955033" cy="999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Overview</a:t>
            </a:r>
          </a:p>
          <a:p>
            <a:pPr>
              <a:defRPr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What is libnetwork</a:t>
            </a:r>
          </a:p>
          <a:p>
            <a:pPr>
              <a:defRPr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New features in 1.12</a:t>
            </a:r>
          </a:p>
        </p:txBody>
      </p:sp>
      <p:sp>
        <p:nvSpPr>
          <p:cNvPr id="112" name="Shape 112"/>
          <p:cNvSpPr/>
          <p:nvPr/>
        </p:nvSpPr>
        <p:spPr>
          <a:xfrm>
            <a:off x="1146848" y="52780"/>
            <a:ext cx="2001215" cy="705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Agenda</a:t>
            </a:r>
          </a:p>
        </p:txBody>
      </p:sp>
      <p:sp>
        <p:nvSpPr>
          <p:cNvPr id="113" name="Shape 113"/>
          <p:cNvSpPr/>
          <p:nvPr/>
        </p:nvSpPr>
        <p:spPr>
          <a:xfrm>
            <a:off x="3263515" y="1670304"/>
            <a:ext cx="1955033" cy="2115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Deep Dive</a:t>
            </a:r>
          </a:p>
          <a:p>
            <a:pPr>
              <a:defRPr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Multihost networking</a:t>
            </a:r>
          </a:p>
          <a:p>
            <a:pPr>
              <a:defRPr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Secure Control Plane</a:t>
            </a:r>
          </a:p>
          <a:p>
            <a:pPr>
              <a:defRPr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Secure Data plane</a:t>
            </a:r>
          </a:p>
          <a:p>
            <a:pPr>
              <a:defRPr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Service Discovery</a:t>
            </a:r>
          </a:p>
          <a:p>
            <a:pPr>
              <a:defRPr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Native Loadbalacing</a:t>
            </a:r>
          </a:p>
          <a:p>
            <a:pPr>
              <a:defRPr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Routing Mesh</a:t>
            </a:r>
          </a:p>
          <a:p>
            <a:pPr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4" name="Shape 114"/>
          <p:cNvSpPr/>
          <p:nvPr/>
        </p:nvSpPr>
        <p:spPr>
          <a:xfrm>
            <a:off x="5372484" y="1670304"/>
            <a:ext cx="1955033" cy="1023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Finish</a:t>
            </a:r>
          </a:p>
          <a:p>
            <a:pPr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Demo</a:t>
            </a:r>
          </a:p>
          <a:p>
            <a:pPr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Q&amp;A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image5.jpeg" descr="PPT Setup-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0"/>
            <a:ext cx="9144001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/>
          <p:nvPr/>
        </p:nvSpPr>
        <p:spPr>
          <a:xfrm>
            <a:off x="2062784" y="1508359"/>
            <a:ext cx="4764428" cy="689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Overview</a:t>
            </a:r>
          </a:p>
        </p:txBody>
      </p:sp>
      <p:sp>
        <p:nvSpPr>
          <p:cNvPr id="118" name="Shape 118"/>
          <p:cNvSpPr/>
          <p:nvPr/>
        </p:nvSpPr>
        <p:spPr>
          <a:xfrm>
            <a:off x="2458291" y="2176416"/>
            <a:ext cx="2301395" cy="350663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1.jpeg" descr="PPT Setup-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1" y="0"/>
            <a:ext cx="9135879" cy="5143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image8.png" descr="PPT Setup-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438725" y="-943054"/>
            <a:ext cx="578042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(NOTE: PASTE IN PHOTO AND SEND BEHIND FOREGROUND GRAPHIC FOR CROP)</a:t>
            </a:r>
          </a:p>
        </p:txBody>
      </p:sp>
      <p:sp>
        <p:nvSpPr>
          <p:cNvPr id="123" name="Shape 123"/>
          <p:cNvSpPr/>
          <p:nvPr/>
        </p:nvSpPr>
        <p:spPr>
          <a:xfrm>
            <a:off x="281708" y="524383"/>
            <a:ext cx="5898960" cy="668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It is not just a driver interface</a:t>
            </a:r>
          </a:p>
        </p:txBody>
      </p:sp>
      <p:sp>
        <p:nvSpPr>
          <p:cNvPr id="124" name="Shape 124"/>
          <p:cNvSpPr/>
          <p:nvPr/>
        </p:nvSpPr>
        <p:spPr>
          <a:xfrm>
            <a:off x="281709" y="1377289"/>
            <a:ext cx="6616699" cy="2710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Docker networking fabric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Defines Container Networking Model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Provides builtin IP address management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Provides native multi-host networking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Provides native Service Discovery and Load Balancing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Allows for extensions by the ecosystem</a:t>
            </a: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5" name="Shape 125"/>
          <p:cNvSpPr/>
          <p:nvPr/>
        </p:nvSpPr>
        <p:spPr>
          <a:xfrm>
            <a:off x="316810" y="164783"/>
            <a:ext cx="5295722" cy="72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3800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What is libnetwork?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438725" y="-943054"/>
            <a:ext cx="578042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(NOTE: PASTE IN PHOTO AND SEND BEHIND FOREGROUND GRAPHIC FOR CROP)</a:t>
            </a:r>
          </a:p>
        </p:txBody>
      </p:sp>
      <p:sp>
        <p:nvSpPr>
          <p:cNvPr id="129" name="Shape 129"/>
          <p:cNvSpPr/>
          <p:nvPr/>
        </p:nvSpPr>
        <p:spPr>
          <a:xfrm>
            <a:off x="316810" y="164783"/>
            <a:ext cx="5295722" cy="684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2400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New features in 1.12 swarm mode</a:t>
            </a:r>
          </a:p>
        </p:txBody>
      </p:sp>
      <p:grpSp>
        <p:nvGrpSpPr>
          <p:cNvPr id="132" name="Group 132"/>
          <p:cNvGrpSpPr/>
          <p:nvPr/>
        </p:nvGrpSpPr>
        <p:grpSpPr>
          <a:xfrm>
            <a:off x="5767588" y="1830832"/>
            <a:ext cx="786605" cy="764705"/>
            <a:chOff x="-1" y="0"/>
            <a:chExt cx="786604" cy="764704"/>
          </a:xfrm>
        </p:grpSpPr>
        <p:sp>
          <p:nvSpPr>
            <p:cNvPr id="130" name="Shape 130"/>
            <p:cNvSpPr/>
            <p:nvPr/>
          </p:nvSpPr>
          <p:spPr>
            <a:xfrm>
              <a:off x="-2" y="-1"/>
              <a:ext cx="786605" cy="764705"/>
            </a:xfrm>
            <a:prstGeom prst="ellipse">
              <a:avLst/>
            </a:prstGeom>
            <a:solidFill>
              <a:srgbClr val="88B3D2"/>
            </a:solidFill>
            <a:ln w="9525" cap="flat">
              <a:solidFill>
                <a:srgbClr val="1C2B3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1" name="Shape 131"/>
            <p:cNvSpPr/>
            <p:nvPr/>
          </p:nvSpPr>
          <p:spPr>
            <a:xfrm>
              <a:off x="115195" y="204517"/>
              <a:ext cx="556211" cy="355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914400"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CNM</a:t>
              </a:r>
            </a:p>
          </p:txBody>
        </p:sp>
      </p:grpSp>
      <p:grpSp>
        <p:nvGrpSpPr>
          <p:cNvPr id="135" name="Group 135"/>
          <p:cNvGrpSpPr/>
          <p:nvPr/>
        </p:nvGrpSpPr>
        <p:grpSpPr>
          <a:xfrm>
            <a:off x="5621938" y="3566466"/>
            <a:ext cx="1077903" cy="583433"/>
            <a:chOff x="0" y="0"/>
            <a:chExt cx="1077902" cy="583431"/>
          </a:xfrm>
        </p:grpSpPr>
        <p:sp>
          <p:nvSpPr>
            <p:cNvPr id="133" name="Shape 133"/>
            <p:cNvSpPr/>
            <p:nvPr/>
          </p:nvSpPr>
          <p:spPr>
            <a:xfrm>
              <a:off x="-1" y="30417"/>
              <a:ext cx="1077903" cy="522601"/>
            </a:xfrm>
            <a:prstGeom prst="rect">
              <a:avLst/>
            </a:prstGeom>
            <a:solidFill>
              <a:srgbClr val="B6D7A8"/>
            </a:solidFill>
            <a:ln w="9525" cap="flat">
              <a:solidFill>
                <a:srgbClr val="1C2B3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4" name="Shape 134"/>
            <p:cNvSpPr/>
            <p:nvPr/>
          </p:nvSpPr>
          <p:spPr>
            <a:xfrm>
              <a:off x="-1" y="-1"/>
              <a:ext cx="1077903" cy="5834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Routing Mesh</a:t>
              </a:r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5621938" y="-83237"/>
            <a:ext cx="1452411" cy="1607540"/>
            <a:chOff x="-1" y="-390644"/>
            <a:chExt cx="1452410" cy="1607539"/>
          </a:xfrm>
        </p:grpSpPr>
        <p:sp>
          <p:nvSpPr>
            <p:cNvPr id="136" name="Shape 136"/>
            <p:cNvSpPr/>
            <p:nvPr/>
          </p:nvSpPr>
          <p:spPr>
            <a:xfrm>
              <a:off x="-2" y="-2"/>
              <a:ext cx="1452412" cy="826256"/>
            </a:xfrm>
            <a:prstGeom prst="rect">
              <a:avLst/>
            </a:prstGeom>
            <a:solidFill>
              <a:srgbClr val="B6D7A8"/>
            </a:solidFill>
            <a:ln w="9525" cap="flat">
              <a:solidFill>
                <a:srgbClr val="1C2B3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7" name="Shape 137"/>
            <p:cNvSpPr/>
            <p:nvPr/>
          </p:nvSpPr>
          <p:spPr>
            <a:xfrm>
              <a:off x="-2" y="-390645"/>
              <a:ext cx="1452412" cy="1607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noAutofit/>
            </a:bodyPr>
            <a:lstStyle/>
            <a:p>
              <a: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Multi-host</a:t>
              </a:r>
            </a:p>
            <a:p>
              <a: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Networking without external k/v store</a:t>
              </a:r>
            </a:p>
          </p:txBody>
        </p:sp>
      </p:grpSp>
      <p:grpSp>
        <p:nvGrpSpPr>
          <p:cNvPr id="141" name="Group 141"/>
          <p:cNvGrpSpPr/>
          <p:nvPr/>
        </p:nvGrpSpPr>
        <p:grpSpPr>
          <a:xfrm>
            <a:off x="7925737" y="2696216"/>
            <a:ext cx="1007403" cy="583433"/>
            <a:chOff x="0" y="0"/>
            <a:chExt cx="1007401" cy="583431"/>
          </a:xfrm>
        </p:grpSpPr>
        <p:sp>
          <p:nvSpPr>
            <p:cNvPr id="139" name="Shape 139"/>
            <p:cNvSpPr/>
            <p:nvPr/>
          </p:nvSpPr>
          <p:spPr>
            <a:xfrm>
              <a:off x="-1" y="30417"/>
              <a:ext cx="1007403" cy="522601"/>
            </a:xfrm>
            <a:prstGeom prst="rect">
              <a:avLst/>
            </a:prstGeom>
            <a:solidFill>
              <a:srgbClr val="B6D7A8"/>
            </a:solidFill>
            <a:ln w="9525" cap="flat">
              <a:solidFill>
                <a:srgbClr val="1C2B3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0" name="Shape 140"/>
            <p:cNvSpPr/>
            <p:nvPr/>
          </p:nvSpPr>
          <p:spPr>
            <a:xfrm>
              <a:off x="-1" y="-1"/>
              <a:ext cx="1007403" cy="5834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Service Discovery</a:t>
              </a:r>
            </a:p>
          </p:txBody>
        </p:sp>
      </p:grpSp>
      <p:grpSp>
        <p:nvGrpSpPr>
          <p:cNvPr id="144" name="Group 144"/>
          <p:cNvGrpSpPr/>
          <p:nvPr/>
        </p:nvGrpSpPr>
        <p:grpSpPr>
          <a:xfrm>
            <a:off x="7925737" y="1277815"/>
            <a:ext cx="1139703" cy="583433"/>
            <a:chOff x="0" y="0"/>
            <a:chExt cx="1139701" cy="583431"/>
          </a:xfrm>
        </p:grpSpPr>
        <p:sp>
          <p:nvSpPr>
            <p:cNvPr id="142" name="Shape 142"/>
            <p:cNvSpPr/>
            <p:nvPr/>
          </p:nvSpPr>
          <p:spPr>
            <a:xfrm>
              <a:off x="0" y="30417"/>
              <a:ext cx="1139702" cy="522602"/>
            </a:xfrm>
            <a:prstGeom prst="rect">
              <a:avLst/>
            </a:prstGeom>
            <a:solidFill>
              <a:srgbClr val="B6D7A8"/>
            </a:solidFill>
            <a:ln w="9525" cap="flat">
              <a:solidFill>
                <a:srgbClr val="1C2B3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>
              <a:off x="0" y="0"/>
              <a:ext cx="1139702" cy="583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/>
            <a:p>
              <a: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Secure</a:t>
              </a:r>
              <a:br/>
              <a:r>
                <a:t>Data-Plane</a:t>
              </a:r>
            </a:p>
          </p:txBody>
        </p:sp>
      </p:grpSp>
      <p:grpSp>
        <p:nvGrpSpPr>
          <p:cNvPr id="147" name="Group 147"/>
          <p:cNvGrpSpPr/>
          <p:nvPr/>
        </p:nvGrpSpPr>
        <p:grpSpPr>
          <a:xfrm>
            <a:off x="3372888" y="1302800"/>
            <a:ext cx="1139703" cy="533464"/>
            <a:chOff x="0" y="0"/>
            <a:chExt cx="1139701" cy="533462"/>
          </a:xfrm>
        </p:grpSpPr>
        <p:sp>
          <p:nvSpPr>
            <p:cNvPr id="145" name="Shape 145"/>
            <p:cNvSpPr/>
            <p:nvPr/>
          </p:nvSpPr>
          <p:spPr>
            <a:xfrm>
              <a:off x="0" y="5432"/>
              <a:ext cx="1139702" cy="522601"/>
            </a:xfrm>
            <a:prstGeom prst="rect">
              <a:avLst/>
            </a:prstGeom>
            <a:solidFill>
              <a:srgbClr val="B6D7A8"/>
            </a:solidFill>
            <a:ln w="9525" cap="flat">
              <a:solidFill>
                <a:srgbClr val="1C2B3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>
              <a:off x="0" y="0"/>
              <a:ext cx="1139702" cy="5334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/>
            <a:p>
              <a:pPr defTabSz="914400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r>
                <a:t>Secure</a:t>
              </a:r>
              <a:br/>
              <a:r>
                <a:t>Control-Plane</a:t>
              </a:r>
            </a:p>
          </p:txBody>
        </p:sp>
      </p:grpSp>
      <p:grpSp>
        <p:nvGrpSpPr>
          <p:cNvPr id="150" name="Group 150"/>
          <p:cNvGrpSpPr/>
          <p:nvPr/>
        </p:nvGrpSpPr>
        <p:grpSpPr>
          <a:xfrm>
            <a:off x="3372888" y="2696216"/>
            <a:ext cx="1007403" cy="583433"/>
            <a:chOff x="0" y="0"/>
            <a:chExt cx="1007401" cy="583431"/>
          </a:xfrm>
        </p:grpSpPr>
        <p:sp>
          <p:nvSpPr>
            <p:cNvPr id="148" name="Shape 148"/>
            <p:cNvSpPr/>
            <p:nvPr/>
          </p:nvSpPr>
          <p:spPr>
            <a:xfrm>
              <a:off x="-1" y="30417"/>
              <a:ext cx="1007403" cy="522601"/>
            </a:xfrm>
            <a:prstGeom prst="rect">
              <a:avLst/>
            </a:prstGeom>
            <a:solidFill>
              <a:srgbClr val="B6D7A8"/>
            </a:solidFill>
            <a:ln w="9525" cap="flat">
              <a:solidFill>
                <a:srgbClr val="1C2B3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-1" y="-1"/>
              <a:ext cx="1007403" cy="5834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/>
            <a:p>
              <a:pPr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Load</a:t>
              </a:r>
              <a:br/>
              <a:r>
                <a:t>Balancing</a:t>
              </a:r>
            </a:p>
          </p:txBody>
        </p:sp>
      </p:grpSp>
      <p:sp>
        <p:nvSpPr>
          <p:cNvPr id="151" name="Shape 151"/>
          <p:cNvSpPr/>
          <p:nvPr/>
        </p:nvSpPr>
        <p:spPr>
          <a:xfrm>
            <a:off x="4512681" y="1569621"/>
            <a:ext cx="1276007" cy="524661"/>
          </a:xfrm>
          <a:prstGeom prst="line">
            <a:avLst/>
          </a:prstGeom>
          <a:ln>
            <a:solidFill>
              <a:srgbClr val="1C2B30"/>
            </a:solidFill>
            <a:prstDash val="dash"/>
          </a:ln>
        </p:spPr>
        <p:txBody>
          <a:bodyPr lIns="45719" rIns="45719"/>
          <a:lstStyle/>
          <a:p>
            <a:pPr defTabSz="914400">
              <a:defRPr sz="1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2" name="Shape 152"/>
          <p:cNvSpPr/>
          <p:nvPr/>
        </p:nvSpPr>
        <p:spPr>
          <a:xfrm flipV="1">
            <a:off x="4384919" y="2340763"/>
            <a:ext cx="1399808" cy="474764"/>
          </a:xfrm>
          <a:prstGeom prst="line">
            <a:avLst/>
          </a:prstGeom>
          <a:ln>
            <a:solidFill>
              <a:srgbClr val="1C2B30"/>
            </a:solidFill>
            <a:prstDash val="dash"/>
          </a:ln>
        </p:spPr>
        <p:txBody>
          <a:bodyPr lIns="45719" rIns="45719"/>
          <a:lstStyle/>
          <a:p>
            <a:pPr defTabSz="914400">
              <a:defRPr sz="1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3" name="Shape 153"/>
          <p:cNvSpPr/>
          <p:nvPr/>
        </p:nvSpPr>
        <p:spPr>
          <a:xfrm flipV="1">
            <a:off x="6160888" y="2600200"/>
            <a:ext cx="2" cy="966268"/>
          </a:xfrm>
          <a:prstGeom prst="line">
            <a:avLst/>
          </a:prstGeom>
          <a:ln>
            <a:solidFill>
              <a:srgbClr val="1C2B30"/>
            </a:solidFill>
            <a:prstDash val="dash"/>
          </a:ln>
        </p:spPr>
        <p:txBody>
          <a:bodyPr lIns="45719" rIns="45719"/>
          <a:lstStyle/>
          <a:p>
            <a:pPr defTabSz="914400">
              <a:defRPr sz="1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4" name="Shape 154"/>
          <p:cNvSpPr/>
          <p:nvPr/>
        </p:nvSpPr>
        <p:spPr>
          <a:xfrm flipH="1" flipV="1">
            <a:off x="6160888" y="1031867"/>
            <a:ext cx="2" cy="794205"/>
          </a:xfrm>
          <a:prstGeom prst="line">
            <a:avLst/>
          </a:prstGeom>
          <a:ln>
            <a:solidFill>
              <a:srgbClr val="1C2B30"/>
            </a:solidFill>
            <a:prstDash val="dash"/>
          </a:ln>
        </p:spPr>
        <p:txBody>
          <a:bodyPr lIns="45719" rIns="45719"/>
          <a:lstStyle/>
          <a:p>
            <a:pPr defTabSz="914400">
              <a:defRPr sz="1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5" name="Shape 155"/>
          <p:cNvSpPr/>
          <p:nvPr/>
        </p:nvSpPr>
        <p:spPr>
          <a:xfrm flipV="1">
            <a:off x="6543812" y="1727946"/>
            <a:ext cx="1377165" cy="379671"/>
          </a:xfrm>
          <a:prstGeom prst="line">
            <a:avLst/>
          </a:prstGeom>
          <a:ln>
            <a:solidFill>
              <a:srgbClr val="1C2B30"/>
            </a:solidFill>
            <a:prstDash val="dash"/>
          </a:ln>
        </p:spPr>
        <p:txBody>
          <a:bodyPr lIns="45719" rIns="45719"/>
          <a:lstStyle/>
          <a:p>
            <a:pPr defTabSz="914400">
              <a:defRPr sz="1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6" name="Shape 156"/>
          <p:cNvSpPr/>
          <p:nvPr/>
        </p:nvSpPr>
        <p:spPr>
          <a:xfrm>
            <a:off x="6536435" y="2341440"/>
            <a:ext cx="1384543" cy="472845"/>
          </a:xfrm>
          <a:prstGeom prst="line">
            <a:avLst/>
          </a:prstGeom>
          <a:ln>
            <a:solidFill>
              <a:srgbClr val="1C2B30"/>
            </a:solidFill>
            <a:prstDash val="dash"/>
          </a:ln>
        </p:spPr>
        <p:txBody>
          <a:bodyPr lIns="45719" rIns="45719"/>
          <a:lstStyle/>
          <a:p>
            <a:pPr defTabSz="914400">
              <a:defRPr sz="1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7" name="Shape 157"/>
          <p:cNvSpPr/>
          <p:nvPr/>
        </p:nvSpPr>
        <p:spPr>
          <a:xfrm>
            <a:off x="281709" y="1377289"/>
            <a:ext cx="3211627" cy="2126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Cluster aware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De-centralized control plane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Highly scalable</a:t>
            </a:r>
            <a:endParaRPr b="1">
              <a:solidFill>
                <a:srgbClr val="2299FF"/>
              </a:solidFill>
            </a:endParaRP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438725" y="-943054"/>
            <a:ext cx="578042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(NOTE: PASTE IN PHOTO AND SEND BEHIND FOREGROUND GRAPHIC FOR CROP)</a:t>
            </a:r>
          </a:p>
        </p:txBody>
      </p:sp>
      <p:sp>
        <p:nvSpPr>
          <p:cNvPr id="161" name="Shape 161"/>
          <p:cNvSpPr/>
          <p:nvPr/>
        </p:nvSpPr>
        <p:spPr>
          <a:xfrm>
            <a:off x="316810" y="164783"/>
            <a:ext cx="5295722" cy="684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2400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Macvlan driver</a:t>
            </a:r>
          </a:p>
        </p:txBody>
      </p:sp>
      <p:sp>
        <p:nvSpPr>
          <p:cNvPr id="162" name="Shape 162"/>
          <p:cNvSpPr/>
          <p:nvPr/>
        </p:nvSpPr>
        <p:spPr>
          <a:xfrm>
            <a:off x="246094" y="620483"/>
            <a:ext cx="3211628" cy="2418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Out of experimental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Integrates with Underlay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Place containers in your  existing vlans</a:t>
            </a:r>
            <a:endParaRPr b="1">
              <a:solidFill>
                <a:srgbClr val="2299FF"/>
              </a:solidFill>
            </a:endParaRP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63" name="vlans-deeper-look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96043" y="39228"/>
            <a:ext cx="4806560" cy="49267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1.jpeg" descr="PPT Setup-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1" y="0"/>
            <a:ext cx="9135879" cy="5143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8.png" descr="PPT Setup-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438725" y="-943054"/>
            <a:ext cx="578042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(NOTE: PASTE IN PHOTO AND SEND BEHIND FOREGROUND GRAPHIC FOR CROP)</a:t>
            </a:r>
          </a:p>
        </p:txBody>
      </p:sp>
      <p:sp>
        <p:nvSpPr>
          <p:cNvPr id="168" name="Shape 168"/>
          <p:cNvSpPr/>
          <p:nvPr/>
        </p:nvSpPr>
        <p:spPr>
          <a:xfrm>
            <a:off x="316810" y="164783"/>
            <a:ext cx="5295722" cy="72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3800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MacVlan</a:t>
            </a:r>
          </a:p>
        </p:txBody>
      </p:sp>
      <p:sp>
        <p:nvSpPr>
          <p:cNvPr id="169" name="Shape 169"/>
          <p:cNvSpPr/>
          <p:nvPr/>
        </p:nvSpPr>
        <p:spPr>
          <a:xfrm>
            <a:off x="203519" y="974650"/>
            <a:ext cx="12902507" cy="7901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</a:p>
          <a:p>
            <a:pPr>
              <a:defRPr b="1" sz="1400">
                <a:latin typeface="Courier"/>
                <a:ea typeface="Courier"/>
                <a:cs typeface="Courier"/>
                <a:sym typeface="Courier"/>
              </a:defRPr>
            </a:pPr>
            <a:r>
              <a:t># Create a macvlan network</a:t>
            </a:r>
          </a:p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$ docker network create -d macvlan \ </a:t>
            </a:r>
          </a:p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    --subnet=192.168.0.0/16  \</a:t>
            </a:r>
          </a:p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    —-ip-range=192.168.41.0/24  \</a:t>
            </a:r>
          </a:p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    --aux-address="favorite_ip_ever=192.168.41.2" \</a:t>
            </a:r>
          </a:p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    --gateway=192.168.41.1 \</a:t>
            </a:r>
          </a:p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    -o parent=eth0.41 macnet41</a:t>
            </a:r>
          </a:p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</a:p>
          <a:p>
            <a:pPr>
              <a:defRPr b="1" sz="1400">
                <a:latin typeface="Courier"/>
                <a:ea typeface="Courier"/>
                <a:cs typeface="Courier"/>
                <a:sym typeface="Courier"/>
              </a:defRPr>
            </a:pPr>
            <a:r>
              <a:t># First address is the specified gateway, second is aux</a:t>
            </a:r>
          </a:p>
          <a:p>
            <a:pPr>
              <a:defRPr sz="1400">
                <a:latin typeface="Courier"/>
                <a:ea typeface="Courier"/>
                <a:cs typeface="Courier"/>
                <a:sym typeface="Courier"/>
              </a:defRPr>
            </a:pPr>
            <a:r>
              <a:t>$ docker run --net=macnet41 -it --rm alpine /bin/sh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image5.jpeg" descr="PPT Setup-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0"/>
            <a:ext cx="9144001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2062784" y="1508359"/>
            <a:ext cx="4764428" cy="689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Deep Dive</a:t>
            </a:r>
          </a:p>
        </p:txBody>
      </p:sp>
      <p:sp>
        <p:nvSpPr>
          <p:cNvPr id="173" name="Shape 173"/>
          <p:cNvSpPr/>
          <p:nvPr/>
        </p:nvSpPr>
        <p:spPr>
          <a:xfrm>
            <a:off x="2458291" y="2176416"/>
            <a:ext cx="2301395" cy="350663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hape 176"/>
          <p:cNvSpPr/>
          <p:nvPr/>
        </p:nvSpPr>
        <p:spPr>
          <a:xfrm>
            <a:off x="438725" y="-943054"/>
            <a:ext cx="578042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(NOTE: PASTE IN PHOTO AND SEND BEHIND FOREGROUND GRAPHIC FOR CROP)</a:t>
            </a:r>
          </a:p>
        </p:txBody>
      </p:sp>
      <p:sp>
        <p:nvSpPr>
          <p:cNvPr id="177" name="Shape 177"/>
          <p:cNvSpPr/>
          <p:nvPr/>
        </p:nvSpPr>
        <p:spPr>
          <a:xfrm>
            <a:off x="316810" y="164783"/>
            <a:ext cx="5295722" cy="72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5200"/>
              </a:lnSpc>
              <a:defRPr b="1" sz="3800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Multi-host networking</a:t>
            </a:r>
          </a:p>
        </p:txBody>
      </p:sp>
      <p:sp>
        <p:nvSpPr>
          <p:cNvPr id="178" name="Shape 178"/>
          <p:cNvSpPr/>
          <p:nvPr/>
        </p:nvSpPr>
        <p:spPr>
          <a:xfrm>
            <a:off x="6077645" y="807838"/>
            <a:ext cx="95971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Manager</a:t>
            </a:r>
          </a:p>
        </p:txBody>
      </p:sp>
      <p:sp>
        <p:nvSpPr>
          <p:cNvPr id="203" name="Shape 203"/>
          <p:cNvSpPr/>
          <p:nvPr/>
        </p:nvSpPr>
        <p:spPr>
          <a:xfrm>
            <a:off x="7167078" y="1123981"/>
            <a:ext cx="973545" cy="681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5" h="20128" fill="norm" stroke="1" extrusionOk="0">
                <a:moveTo>
                  <a:pt x="20908" y="0"/>
                </a:moveTo>
                <a:cubicBezTo>
                  <a:pt x="21600" y="14982"/>
                  <a:pt x="14631" y="21600"/>
                  <a:pt x="0" y="19855"/>
                </a:cubicBezTo>
              </a:path>
            </a:pathLst>
          </a:custGeom>
          <a:ln w="25400">
            <a:solidFill>
              <a:schemeClr val="accent1"/>
            </a:solidFill>
            <a:miter lim="400000"/>
            <a:headEnd type="arrow"/>
            <a:tailEnd type="arrow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/>
          </a:p>
        </p:txBody>
      </p:sp>
      <p:sp>
        <p:nvSpPr>
          <p:cNvPr id="180" name="Shape 180"/>
          <p:cNvSpPr/>
          <p:nvPr/>
        </p:nvSpPr>
        <p:spPr>
          <a:xfrm>
            <a:off x="7527875" y="1225686"/>
            <a:ext cx="66142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/>
            </a:lvl1pPr>
          </a:lstStyle>
          <a:p>
            <a:pPr/>
            <a:r>
              <a:t>Network Create</a:t>
            </a:r>
          </a:p>
        </p:txBody>
      </p:sp>
      <p:sp>
        <p:nvSpPr>
          <p:cNvPr id="181" name="Shape 181"/>
          <p:cNvSpPr/>
          <p:nvPr/>
        </p:nvSpPr>
        <p:spPr>
          <a:xfrm>
            <a:off x="5944725" y="1238386"/>
            <a:ext cx="1225557" cy="34544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/>
            </a:lvl1pPr>
          </a:lstStyle>
          <a:p>
            <a:pPr/>
            <a:r>
              <a:t>Orchestrator </a:t>
            </a:r>
          </a:p>
        </p:txBody>
      </p:sp>
      <p:sp>
        <p:nvSpPr>
          <p:cNvPr id="182" name="Shape 182"/>
          <p:cNvSpPr/>
          <p:nvPr/>
        </p:nvSpPr>
        <p:spPr>
          <a:xfrm>
            <a:off x="5944725" y="1593986"/>
            <a:ext cx="1225557" cy="34544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/>
            </a:lvl1pPr>
          </a:lstStyle>
          <a:p>
            <a:pPr/>
            <a:r>
              <a:t>Allocator</a:t>
            </a:r>
          </a:p>
        </p:txBody>
      </p:sp>
      <p:sp>
        <p:nvSpPr>
          <p:cNvPr id="183" name="Shape 183"/>
          <p:cNvSpPr/>
          <p:nvPr/>
        </p:nvSpPr>
        <p:spPr>
          <a:xfrm>
            <a:off x="5944725" y="1941119"/>
            <a:ext cx="1225557" cy="34544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/>
            </a:lvl1pPr>
          </a:lstStyle>
          <a:p>
            <a:pPr/>
            <a:r>
              <a:t>Scheduler </a:t>
            </a:r>
          </a:p>
        </p:txBody>
      </p:sp>
      <p:sp>
        <p:nvSpPr>
          <p:cNvPr id="184" name="Shape 184"/>
          <p:cNvSpPr/>
          <p:nvPr/>
        </p:nvSpPr>
        <p:spPr>
          <a:xfrm>
            <a:off x="5944725" y="2245919"/>
            <a:ext cx="1225557" cy="34544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/>
            </a:lvl1pPr>
          </a:lstStyle>
          <a:p>
            <a:pPr/>
            <a:r>
              <a:t>Dispatcher</a:t>
            </a:r>
          </a:p>
        </p:txBody>
      </p:sp>
      <p:sp>
        <p:nvSpPr>
          <p:cNvPr id="204" name="Shape 204"/>
          <p:cNvSpPr/>
          <p:nvPr/>
        </p:nvSpPr>
        <p:spPr>
          <a:xfrm>
            <a:off x="5035028" y="1067993"/>
            <a:ext cx="896996" cy="32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31" h="21600" fill="norm" stroke="1" extrusionOk="0">
                <a:moveTo>
                  <a:pt x="1706" y="0"/>
                </a:moveTo>
                <a:cubicBezTo>
                  <a:pt x="-3169" y="11887"/>
                  <a:pt x="2406" y="19087"/>
                  <a:pt x="18431" y="21600"/>
                </a:cubicBezTo>
              </a:path>
            </a:pathLst>
          </a:custGeom>
          <a:ln w="25400">
            <a:solidFill>
              <a:schemeClr val="accent1"/>
            </a:solidFill>
            <a:miter lim="400000"/>
            <a:headEnd type="arrow"/>
            <a:tailEnd type="arrow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/>
          </a:p>
        </p:txBody>
      </p:sp>
      <p:sp>
        <p:nvSpPr>
          <p:cNvPr id="186" name="Shape 186"/>
          <p:cNvSpPr/>
          <p:nvPr/>
        </p:nvSpPr>
        <p:spPr>
          <a:xfrm>
            <a:off x="5196971" y="892574"/>
            <a:ext cx="66141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/>
            </a:lvl1pPr>
          </a:lstStyle>
          <a:p>
            <a:pPr/>
            <a:r>
              <a:t>Service Create</a:t>
            </a:r>
          </a:p>
        </p:txBody>
      </p:sp>
      <p:sp>
        <p:nvSpPr>
          <p:cNvPr id="205" name="Shape 205"/>
          <p:cNvSpPr/>
          <p:nvPr/>
        </p:nvSpPr>
        <p:spPr>
          <a:xfrm>
            <a:off x="5179872" y="1561736"/>
            <a:ext cx="737700" cy="247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0" h="20932" fill="norm" stroke="1" extrusionOk="0">
                <a:moveTo>
                  <a:pt x="16200" y="20932"/>
                </a:moveTo>
                <a:cubicBezTo>
                  <a:pt x="-5283" y="6292"/>
                  <a:pt x="-5400" y="-668"/>
                  <a:pt x="15848" y="51"/>
                </a:cubicBezTo>
              </a:path>
            </a:pathLst>
          </a:custGeom>
          <a:ln w="25400">
            <a:solidFill>
              <a:schemeClr val="accent1"/>
            </a:solidFill>
            <a:miter lim="400000"/>
            <a:headEnd type="arrow"/>
            <a:tailEnd type="arrow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/>
          </a:p>
        </p:txBody>
      </p:sp>
      <p:sp>
        <p:nvSpPr>
          <p:cNvPr id="188" name="Shape 188"/>
          <p:cNvSpPr/>
          <p:nvPr/>
        </p:nvSpPr>
        <p:spPr>
          <a:xfrm>
            <a:off x="4872906" y="1489514"/>
            <a:ext cx="66141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/>
            </a:lvl1pPr>
          </a:lstStyle>
          <a:p>
            <a:pPr/>
            <a:r>
              <a:t>Task Create</a:t>
            </a:r>
          </a:p>
        </p:txBody>
      </p:sp>
      <p:pic>
        <p:nvPicPr>
          <p:cNvPr id="189" name="image8.png" descr="PPT Setup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8200" y="4248150"/>
            <a:ext cx="9144000" cy="911353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Shape 190"/>
          <p:cNvSpPr/>
          <p:nvPr/>
        </p:nvSpPr>
        <p:spPr>
          <a:xfrm flipH="1">
            <a:off x="5518778" y="2601149"/>
            <a:ext cx="654530" cy="384313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91" name="Shape 191"/>
          <p:cNvSpPr/>
          <p:nvPr/>
        </p:nvSpPr>
        <p:spPr>
          <a:xfrm>
            <a:off x="6932926" y="2601566"/>
            <a:ext cx="584356" cy="383266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92" name="Shape 192"/>
          <p:cNvSpPr/>
          <p:nvPr/>
        </p:nvSpPr>
        <p:spPr>
          <a:xfrm>
            <a:off x="5369874" y="2445547"/>
            <a:ext cx="66141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/>
            </a:lvl1pPr>
          </a:lstStyle>
          <a:p>
            <a:pPr/>
            <a:r>
              <a:t>Task Dispatch</a:t>
            </a:r>
          </a:p>
        </p:txBody>
      </p:sp>
      <p:sp>
        <p:nvSpPr>
          <p:cNvPr id="193" name="Shape 193"/>
          <p:cNvSpPr/>
          <p:nvPr/>
        </p:nvSpPr>
        <p:spPr>
          <a:xfrm>
            <a:off x="7221621" y="2445547"/>
            <a:ext cx="66141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/>
            </a:lvl1pPr>
          </a:lstStyle>
          <a:p>
            <a:pPr/>
            <a:r>
              <a:t>Task Dispatch</a:t>
            </a:r>
          </a:p>
        </p:txBody>
      </p:sp>
      <p:sp>
        <p:nvSpPr>
          <p:cNvPr id="194" name="Shape 194"/>
          <p:cNvSpPr/>
          <p:nvPr/>
        </p:nvSpPr>
        <p:spPr>
          <a:xfrm>
            <a:off x="6134278" y="3505822"/>
            <a:ext cx="938415" cy="1"/>
          </a:xfrm>
          <a:prstGeom prst="line">
            <a:avLst/>
          </a:prstGeom>
          <a:ln w="25400">
            <a:solidFill>
              <a:schemeClr val="accent1"/>
            </a:solidFill>
            <a:prstDash val="sysDot"/>
            <a:miter lim="400000"/>
            <a:headEnd type="arrow"/>
            <a:tailEnd type="arrow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95" name="Shape 195"/>
          <p:cNvSpPr/>
          <p:nvPr/>
        </p:nvSpPr>
        <p:spPr>
          <a:xfrm>
            <a:off x="6272776" y="3501235"/>
            <a:ext cx="66141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000"/>
            </a:lvl1pPr>
          </a:lstStyle>
          <a:p>
            <a:pPr/>
            <a:r>
              <a:t>Gossip</a:t>
            </a:r>
          </a:p>
        </p:txBody>
      </p:sp>
      <p:sp>
        <p:nvSpPr>
          <p:cNvPr id="196" name="Shape 196"/>
          <p:cNvSpPr/>
          <p:nvPr/>
        </p:nvSpPr>
        <p:spPr>
          <a:xfrm>
            <a:off x="5047822" y="3715715"/>
            <a:ext cx="948666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Worker1</a:t>
            </a:r>
          </a:p>
        </p:txBody>
      </p:sp>
      <p:sp>
        <p:nvSpPr>
          <p:cNvPr id="197" name="Shape 197"/>
          <p:cNvSpPr/>
          <p:nvPr/>
        </p:nvSpPr>
        <p:spPr>
          <a:xfrm>
            <a:off x="7210483" y="3671301"/>
            <a:ext cx="948666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Worker2</a:t>
            </a:r>
          </a:p>
        </p:txBody>
      </p:sp>
      <p:sp>
        <p:nvSpPr>
          <p:cNvPr id="198" name="Shape 198"/>
          <p:cNvSpPr/>
          <p:nvPr/>
        </p:nvSpPr>
        <p:spPr>
          <a:xfrm>
            <a:off x="4885606" y="2987167"/>
            <a:ext cx="1225556" cy="34544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/>
            </a:lvl1pPr>
          </a:lstStyle>
          <a:p>
            <a:pPr/>
            <a:r>
              <a:t>Engine </a:t>
            </a:r>
          </a:p>
        </p:txBody>
      </p:sp>
      <p:sp>
        <p:nvSpPr>
          <p:cNvPr id="199" name="Shape 199"/>
          <p:cNvSpPr/>
          <p:nvPr/>
        </p:nvSpPr>
        <p:spPr>
          <a:xfrm>
            <a:off x="4885606" y="3333102"/>
            <a:ext cx="1225556" cy="34544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/>
            </a:lvl1pPr>
          </a:lstStyle>
          <a:p>
            <a:pPr/>
            <a:r>
              <a:t>Libnetwork</a:t>
            </a:r>
          </a:p>
        </p:txBody>
      </p:sp>
      <p:sp>
        <p:nvSpPr>
          <p:cNvPr id="200" name="Shape 200"/>
          <p:cNvSpPr/>
          <p:nvPr/>
        </p:nvSpPr>
        <p:spPr>
          <a:xfrm>
            <a:off x="7072038" y="2987167"/>
            <a:ext cx="1225556" cy="34544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/>
            </a:lvl1pPr>
          </a:lstStyle>
          <a:p>
            <a:pPr/>
            <a:r>
              <a:t>Engine </a:t>
            </a:r>
          </a:p>
        </p:txBody>
      </p:sp>
      <p:sp>
        <p:nvSpPr>
          <p:cNvPr id="201" name="Shape 201"/>
          <p:cNvSpPr/>
          <p:nvPr/>
        </p:nvSpPr>
        <p:spPr>
          <a:xfrm>
            <a:off x="7077563" y="3340766"/>
            <a:ext cx="1225557" cy="34544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/>
            </a:lvl1pPr>
          </a:lstStyle>
          <a:p>
            <a:pPr/>
            <a:r>
              <a:t>Libnetwork</a:t>
            </a:r>
          </a:p>
        </p:txBody>
      </p:sp>
      <p:sp>
        <p:nvSpPr>
          <p:cNvPr id="202" name="Shape 202"/>
          <p:cNvSpPr/>
          <p:nvPr/>
        </p:nvSpPr>
        <p:spPr>
          <a:xfrm>
            <a:off x="400242" y="917408"/>
            <a:ext cx="3964883" cy="3002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VXLAN based data path remains unchanged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No external key-value store necessary</a:t>
            </a:r>
            <a:endParaRPr b="1">
              <a:solidFill>
                <a:srgbClr val="2299FF"/>
              </a:solidFill>
            </a:endParaRP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2299FF"/>
                </a:solidFill>
              </a:rPr>
              <a:t>Central resource allocation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Improved performance</a:t>
            </a:r>
          </a:p>
          <a:p>
            <a:pPr marL="285750" indent="-285750">
              <a:lnSpc>
                <a:spcPts val="2300"/>
              </a:lnSpc>
              <a:buClr>
                <a:srgbClr val="FB003F"/>
              </a:buClr>
              <a:buSzPct val="100000"/>
              <a:buFont typeface="Arial"/>
              <a:buChar char="•"/>
              <a:defRPr b="1">
                <a:solidFill>
                  <a:srgbClr val="2299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Highly scalable</a:t>
            </a:r>
          </a:p>
          <a:p>
            <a:pPr>
              <a:lnSpc>
                <a:spcPts val="2300"/>
              </a:lnSpc>
              <a:defRPr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