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sldIdLst>
    <p:sldId id="256" r:id="rId5"/>
    <p:sldId id="260" r:id="rId6"/>
    <p:sldId id="284" r:id="rId7"/>
    <p:sldId id="268" r:id="rId8"/>
    <p:sldId id="286" r:id="rId9"/>
    <p:sldId id="287" r:id="rId10"/>
    <p:sldId id="288" r:id="rId11"/>
    <p:sldId id="289" r:id="rId12"/>
    <p:sldId id="290" r:id="rId13"/>
    <p:sldId id="294" r:id="rId14"/>
    <p:sldId id="292" r:id="rId15"/>
    <p:sldId id="293" r:id="rId16"/>
    <p:sldId id="285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03F"/>
    <a:srgbClr val="22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9" autoAdjust="0"/>
    <p:restoredTop sz="94674"/>
  </p:normalViewPr>
  <p:slideViewPr>
    <p:cSldViewPr snapToGrid="0" snapToObjects="1">
      <p:cViewPr>
        <p:scale>
          <a:sx n="100" d="100"/>
          <a:sy n="100" d="100"/>
        </p:scale>
        <p:origin x="2136" y="12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12832-FB0F-F648-8DF2-264185092E4B}" type="datetimeFigureOut">
              <a:rPr lang="en-US" smtClean="0"/>
              <a:t>6/15/16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0EC75-7993-FE48-A3A6-E857C9F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6/15/16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6/15/16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Setup-5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8" y="0"/>
            <a:ext cx="3429000" cy="5143500"/>
          </a:xfrm>
          <a:prstGeom prst="rect">
            <a:avLst/>
          </a:prstGeom>
        </p:spPr>
      </p:pic>
      <p:pic>
        <p:nvPicPr>
          <p:cNvPr id="6" name="Picture 5" descr="01-Fra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1454" y="1576974"/>
            <a:ext cx="420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299FF"/>
                </a:solidFill>
                <a:latin typeface="Arial"/>
                <a:cs typeface="Arial"/>
              </a:rPr>
              <a:t>Container Networking: The Good, The Bad and The Ugly</a:t>
            </a:r>
            <a:endParaRPr lang="en-US" b="1" dirty="0">
              <a:solidFill>
                <a:srgbClr val="2299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0665" y="2070362"/>
            <a:ext cx="3148061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Mathew Lodge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1454" y="3394364"/>
            <a:ext cx="230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  <a:latin typeface="Arial"/>
                <a:cs typeface="Arial"/>
              </a:rPr>
              <a:t>Weaveworks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726" y="-943054"/>
            <a:ext cx="578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299FF"/>
                </a:solidFill>
                <a:latin typeface="Arial"/>
                <a:cs typeface="Arial"/>
              </a:rPr>
              <a:t>(NOTE: PASTE IN PORTRAIT AND SEND BEHIND FOREGROUND GRAPHIC FOR CROP)</a:t>
            </a:r>
            <a:endParaRPr lang="en-US" dirty="0">
              <a:solidFill>
                <a:srgbClr val="2299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5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Good: </a:t>
            </a:r>
            <a:r>
              <a:rPr lang="is-IS" dirty="0" smtClean="0"/>
              <a:t>…</a:t>
            </a:r>
            <a:r>
              <a:rPr lang="en-US" dirty="0" smtClean="0"/>
              <a:t>while retaining CLI access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t="11111" r="5118" b="8889"/>
          <a:stretch/>
        </p:blipFill>
        <p:spPr>
          <a:xfrm>
            <a:off x="857250" y="838200"/>
            <a:ext cx="61150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9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3390900" y="3210321"/>
            <a:ext cx="2362200" cy="320872"/>
            <a:chOff x="3390900" y="3210321"/>
            <a:chExt cx="2362200" cy="320872"/>
          </a:xfrm>
        </p:grpSpPr>
        <p:cxnSp>
          <p:nvCxnSpPr>
            <p:cNvPr id="110" name="Straight Connector 109"/>
            <p:cNvCxnSpPr/>
            <p:nvPr/>
          </p:nvCxnSpPr>
          <p:spPr>
            <a:xfrm flipH="1">
              <a:off x="3390900" y="3210321"/>
              <a:ext cx="3175" cy="3075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4541838" y="3223614"/>
              <a:ext cx="3175" cy="3075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5749925" y="3210321"/>
              <a:ext cx="3175" cy="3075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Ugly: Single point of failure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933700" y="3328590"/>
            <a:ext cx="3276600" cy="1085850"/>
            <a:chOff x="2565400" y="3328590"/>
            <a:chExt cx="3276600" cy="1085850"/>
          </a:xfrm>
        </p:grpSpPr>
        <p:sp>
          <p:nvSpPr>
            <p:cNvPr id="13" name="Can 12"/>
            <p:cNvSpPr/>
            <p:nvPr/>
          </p:nvSpPr>
          <p:spPr>
            <a:xfrm>
              <a:off x="2565400" y="3328590"/>
              <a:ext cx="914400" cy="1085850"/>
            </a:xfrm>
            <a:prstGeom prst="ca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Consul </a:t>
              </a:r>
              <a:r>
                <a:rPr lang="en-US" sz="1350" dirty="0" smtClean="0"/>
                <a:t>1</a:t>
              </a:r>
              <a:endParaRPr lang="en-US" sz="1350" dirty="0"/>
            </a:p>
          </p:txBody>
        </p:sp>
        <p:sp>
          <p:nvSpPr>
            <p:cNvPr id="14" name="Can 13"/>
            <p:cNvSpPr/>
            <p:nvPr/>
          </p:nvSpPr>
          <p:spPr>
            <a:xfrm>
              <a:off x="3746500" y="3328590"/>
              <a:ext cx="914400" cy="1085850"/>
            </a:xfrm>
            <a:prstGeom prst="ca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Consul </a:t>
              </a:r>
              <a:r>
                <a:rPr lang="en-US" sz="1350" dirty="0" smtClean="0"/>
                <a:t>2</a:t>
              </a:r>
              <a:endParaRPr lang="en-US" sz="1350" dirty="0"/>
            </a:p>
          </p:txBody>
        </p:sp>
        <p:sp>
          <p:nvSpPr>
            <p:cNvPr id="15" name="Can 14"/>
            <p:cNvSpPr/>
            <p:nvPr/>
          </p:nvSpPr>
          <p:spPr>
            <a:xfrm>
              <a:off x="4927600" y="3328590"/>
              <a:ext cx="914400" cy="1085850"/>
            </a:xfrm>
            <a:prstGeom prst="ca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Consul </a:t>
              </a:r>
              <a:r>
                <a:rPr lang="en-US" sz="1350" dirty="0" smtClean="0"/>
                <a:t>3</a:t>
              </a:r>
              <a:endParaRPr lang="en-US" sz="1350" dirty="0"/>
            </a:p>
          </p:txBody>
        </p:sp>
      </p:grpSp>
      <p:cxnSp>
        <p:nvCxnSpPr>
          <p:cNvPr id="103" name="Straight Connector 102"/>
          <p:cNvCxnSpPr/>
          <p:nvPr/>
        </p:nvCxnSpPr>
        <p:spPr>
          <a:xfrm>
            <a:off x="457200" y="32258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</p:cNvCxnSpPr>
          <p:nvPr/>
        </p:nvCxnSpPr>
        <p:spPr>
          <a:xfrm flipH="1">
            <a:off x="974726" y="2881212"/>
            <a:ext cx="3174" cy="329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2766219" y="2894407"/>
            <a:ext cx="3175" cy="307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4548188" y="2877933"/>
            <a:ext cx="3175" cy="307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6317457" y="2877933"/>
            <a:ext cx="3175" cy="307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8102600" y="2883690"/>
            <a:ext cx="3175" cy="307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215900" y="1154012"/>
            <a:ext cx="1524000" cy="1727200"/>
            <a:chOff x="215900" y="1167207"/>
            <a:chExt cx="1524000" cy="1727200"/>
          </a:xfrm>
        </p:grpSpPr>
        <p:sp>
          <p:nvSpPr>
            <p:cNvPr id="11" name="Rounded Rectangle 10"/>
            <p:cNvSpPr/>
            <p:nvPr/>
          </p:nvSpPr>
          <p:spPr>
            <a:xfrm>
              <a:off x="215900" y="1167207"/>
              <a:ext cx="1524000" cy="1727200"/>
            </a:xfrm>
            <a:prstGeom prst="roundRect">
              <a:avLst>
                <a:gd name="adj" fmla="val 6373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Host</a:t>
              </a:r>
              <a:endParaRPr lang="en-US" dirty="0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375841" y="1262453"/>
              <a:ext cx="1203325" cy="317500"/>
              <a:chOff x="368300" y="1332307"/>
              <a:chExt cx="1203325" cy="317500"/>
            </a:xfrm>
          </p:grpSpPr>
          <p:sp>
            <p:nvSpPr>
              <p:cNvPr id="12" name="Hexagon 11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75841" y="1720648"/>
              <a:ext cx="1203325" cy="317500"/>
              <a:chOff x="368300" y="1332307"/>
              <a:chExt cx="1203325" cy="317500"/>
            </a:xfrm>
          </p:grpSpPr>
          <p:sp>
            <p:nvSpPr>
              <p:cNvPr id="119" name="Hexagon 118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xagon 119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xagon 120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375841" y="2178843"/>
              <a:ext cx="1203325" cy="317500"/>
              <a:chOff x="368300" y="1332307"/>
              <a:chExt cx="1203325" cy="317500"/>
            </a:xfrm>
          </p:grpSpPr>
          <p:sp>
            <p:nvSpPr>
              <p:cNvPr id="123" name="Hexagon 122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xagon 123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xagon 124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2004219" y="1154012"/>
            <a:ext cx="1524000" cy="1727200"/>
            <a:chOff x="215900" y="1167207"/>
            <a:chExt cx="1524000" cy="1727200"/>
          </a:xfrm>
        </p:grpSpPr>
        <p:sp>
          <p:nvSpPr>
            <p:cNvPr id="128" name="Rounded Rectangle 127"/>
            <p:cNvSpPr/>
            <p:nvPr/>
          </p:nvSpPr>
          <p:spPr>
            <a:xfrm>
              <a:off x="215900" y="1167207"/>
              <a:ext cx="1524000" cy="1727200"/>
            </a:xfrm>
            <a:prstGeom prst="roundRect">
              <a:avLst>
                <a:gd name="adj" fmla="val 6373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Host</a:t>
              </a:r>
              <a:endParaRPr lang="en-US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375841" y="1262453"/>
              <a:ext cx="1203325" cy="317500"/>
              <a:chOff x="368300" y="1332307"/>
              <a:chExt cx="1203325" cy="317500"/>
            </a:xfrm>
          </p:grpSpPr>
          <p:sp>
            <p:nvSpPr>
              <p:cNvPr id="138" name="Hexagon 137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Hexagon 138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xagon 139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375841" y="1720648"/>
              <a:ext cx="1203325" cy="317500"/>
              <a:chOff x="368300" y="1332307"/>
              <a:chExt cx="1203325" cy="317500"/>
            </a:xfrm>
          </p:grpSpPr>
          <p:sp>
            <p:nvSpPr>
              <p:cNvPr id="135" name="Hexagon 134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xagon 135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Hexagon 136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375841" y="2178843"/>
              <a:ext cx="1203325" cy="317500"/>
              <a:chOff x="368300" y="1332307"/>
              <a:chExt cx="1203325" cy="317500"/>
            </a:xfrm>
          </p:grpSpPr>
          <p:sp>
            <p:nvSpPr>
              <p:cNvPr id="132" name="Hexagon 131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xagon 132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xagon 133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3786188" y="1154012"/>
            <a:ext cx="1524000" cy="1727200"/>
            <a:chOff x="215900" y="1167207"/>
            <a:chExt cx="1524000" cy="1727200"/>
          </a:xfrm>
        </p:grpSpPr>
        <p:sp>
          <p:nvSpPr>
            <p:cNvPr id="142" name="Rounded Rectangle 141"/>
            <p:cNvSpPr/>
            <p:nvPr/>
          </p:nvSpPr>
          <p:spPr>
            <a:xfrm>
              <a:off x="215900" y="1167207"/>
              <a:ext cx="1524000" cy="1727200"/>
            </a:xfrm>
            <a:prstGeom prst="roundRect">
              <a:avLst>
                <a:gd name="adj" fmla="val 6373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Host</a:t>
              </a:r>
              <a:endParaRPr lang="en-US" dirty="0"/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375841" y="1262453"/>
              <a:ext cx="1203325" cy="317500"/>
              <a:chOff x="368300" y="1332307"/>
              <a:chExt cx="1203325" cy="317500"/>
            </a:xfrm>
          </p:grpSpPr>
          <p:sp>
            <p:nvSpPr>
              <p:cNvPr id="152" name="Hexagon 151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xagon 152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xagon 153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375841" y="1720648"/>
              <a:ext cx="1203325" cy="317500"/>
              <a:chOff x="368300" y="1332307"/>
              <a:chExt cx="1203325" cy="317500"/>
            </a:xfrm>
          </p:grpSpPr>
          <p:sp>
            <p:nvSpPr>
              <p:cNvPr id="149" name="Hexagon 148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xagon 149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xagon 150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375841" y="2178843"/>
              <a:ext cx="1203325" cy="317500"/>
              <a:chOff x="368300" y="1332307"/>
              <a:chExt cx="1203325" cy="317500"/>
            </a:xfrm>
          </p:grpSpPr>
          <p:sp>
            <p:nvSpPr>
              <p:cNvPr id="146" name="Hexagon 145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xagon 146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Hexagon 147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5555457" y="1154012"/>
            <a:ext cx="1524000" cy="1727200"/>
            <a:chOff x="215900" y="1167207"/>
            <a:chExt cx="1524000" cy="1727200"/>
          </a:xfrm>
        </p:grpSpPr>
        <p:sp>
          <p:nvSpPr>
            <p:cNvPr id="156" name="Rounded Rectangle 155"/>
            <p:cNvSpPr/>
            <p:nvPr/>
          </p:nvSpPr>
          <p:spPr>
            <a:xfrm>
              <a:off x="215900" y="1167207"/>
              <a:ext cx="1524000" cy="1727200"/>
            </a:xfrm>
            <a:prstGeom prst="roundRect">
              <a:avLst>
                <a:gd name="adj" fmla="val 6373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Host</a:t>
              </a:r>
              <a:endParaRPr lang="en-US" dirty="0"/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375841" y="1262453"/>
              <a:ext cx="1203325" cy="317500"/>
              <a:chOff x="368300" y="1332307"/>
              <a:chExt cx="1203325" cy="317500"/>
            </a:xfrm>
          </p:grpSpPr>
          <p:sp>
            <p:nvSpPr>
              <p:cNvPr id="166" name="Hexagon 165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Hexagon 166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Hexagon 167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375841" y="1720648"/>
              <a:ext cx="1203325" cy="317500"/>
              <a:chOff x="368300" y="1332307"/>
              <a:chExt cx="1203325" cy="317500"/>
            </a:xfrm>
          </p:grpSpPr>
          <p:sp>
            <p:nvSpPr>
              <p:cNvPr id="163" name="Hexagon 162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Hexagon 163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Hexagon 164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375841" y="2178843"/>
              <a:ext cx="1203325" cy="317500"/>
              <a:chOff x="368300" y="1332307"/>
              <a:chExt cx="1203325" cy="317500"/>
            </a:xfrm>
          </p:grpSpPr>
          <p:sp>
            <p:nvSpPr>
              <p:cNvPr id="160" name="Hexagon 159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exagon 160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exagon 161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7340600" y="1154012"/>
            <a:ext cx="1524000" cy="1727200"/>
            <a:chOff x="215900" y="1167207"/>
            <a:chExt cx="1524000" cy="1727200"/>
          </a:xfrm>
        </p:grpSpPr>
        <p:sp>
          <p:nvSpPr>
            <p:cNvPr id="170" name="Rounded Rectangle 169"/>
            <p:cNvSpPr/>
            <p:nvPr/>
          </p:nvSpPr>
          <p:spPr>
            <a:xfrm>
              <a:off x="215900" y="1167207"/>
              <a:ext cx="1524000" cy="1727200"/>
            </a:xfrm>
            <a:prstGeom prst="roundRect">
              <a:avLst>
                <a:gd name="adj" fmla="val 6373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Host</a:t>
              </a:r>
              <a:endParaRPr lang="en-US" dirty="0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375841" y="1262453"/>
              <a:ext cx="1203325" cy="317500"/>
              <a:chOff x="368300" y="1332307"/>
              <a:chExt cx="1203325" cy="317500"/>
            </a:xfrm>
          </p:grpSpPr>
          <p:sp>
            <p:nvSpPr>
              <p:cNvPr id="180" name="Hexagon 179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Hexagon 180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Hexagon 181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375841" y="1720648"/>
              <a:ext cx="1203325" cy="317500"/>
              <a:chOff x="368300" y="1332307"/>
              <a:chExt cx="1203325" cy="317500"/>
            </a:xfrm>
          </p:grpSpPr>
          <p:sp>
            <p:nvSpPr>
              <p:cNvPr id="177" name="Hexagon 176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Hexagon 177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Hexagon 178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375841" y="2178843"/>
              <a:ext cx="1203325" cy="317500"/>
              <a:chOff x="368300" y="1332307"/>
              <a:chExt cx="1203325" cy="317500"/>
            </a:xfrm>
          </p:grpSpPr>
          <p:sp>
            <p:nvSpPr>
              <p:cNvPr id="174" name="Hexagon 173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Hexagon 174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Hexagon 175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6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Good: No single point of failure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457200" y="32258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</p:cNvCxnSpPr>
          <p:nvPr/>
        </p:nvCxnSpPr>
        <p:spPr>
          <a:xfrm flipH="1">
            <a:off x="974726" y="2881212"/>
            <a:ext cx="3174" cy="329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2766219" y="2894407"/>
            <a:ext cx="3175" cy="307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4548188" y="2877933"/>
            <a:ext cx="3175" cy="307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6317457" y="2877933"/>
            <a:ext cx="3175" cy="307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8102600" y="2883690"/>
            <a:ext cx="3175" cy="307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215900" y="1154012"/>
            <a:ext cx="1524000" cy="1727200"/>
            <a:chOff x="215900" y="1167207"/>
            <a:chExt cx="1524000" cy="1727200"/>
          </a:xfrm>
        </p:grpSpPr>
        <p:sp>
          <p:nvSpPr>
            <p:cNvPr id="11" name="Rounded Rectangle 10"/>
            <p:cNvSpPr/>
            <p:nvPr/>
          </p:nvSpPr>
          <p:spPr>
            <a:xfrm>
              <a:off x="215900" y="1167207"/>
              <a:ext cx="1524000" cy="1727200"/>
            </a:xfrm>
            <a:prstGeom prst="roundRect">
              <a:avLst>
                <a:gd name="adj" fmla="val 6373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Host</a:t>
              </a:r>
              <a:endParaRPr lang="en-US" dirty="0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375841" y="1262453"/>
              <a:ext cx="1203325" cy="317500"/>
              <a:chOff x="368300" y="1332307"/>
              <a:chExt cx="1203325" cy="317500"/>
            </a:xfrm>
          </p:grpSpPr>
          <p:sp>
            <p:nvSpPr>
              <p:cNvPr id="12" name="Hexagon 11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75841" y="1720648"/>
              <a:ext cx="1203325" cy="317500"/>
              <a:chOff x="368300" y="1332307"/>
              <a:chExt cx="1203325" cy="317500"/>
            </a:xfrm>
          </p:grpSpPr>
          <p:sp>
            <p:nvSpPr>
              <p:cNvPr id="119" name="Hexagon 118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xagon 119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xagon 120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375841" y="2178843"/>
              <a:ext cx="1203325" cy="317500"/>
              <a:chOff x="368300" y="1332307"/>
              <a:chExt cx="1203325" cy="317500"/>
            </a:xfrm>
          </p:grpSpPr>
          <p:sp>
            <p:nvSpPr>
              <p:cNvPr id="123" name="Hexagon 122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xagon 123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Hexagon 124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2004219" y="1154012"/>
            <a:ext cx="1524000" cy="1727200"/>
            <a:chOff x="215900" y="1167207"/>
            <a:chExt cx="1524000" cy="1727200"/>
          </a:xfrm>
        </p:grpSpPr>
        <p:sp>
          <p:nvSpPr>
            <p:cNvPr id="128" name="Rounded Rectangle 127"/>
            <p:cNvSpPr/>
            <p:nvPr/>
          </p:nvSpPr>
          <p:spPr>
            <a:xfrm>
              <a:off x="215900" y="1167207"/>
              <a:ext cx="1524000" cy="1727200"/>
            </a:xfrm>
            <a:prstGeom prst="roundRect">
              <a:avLst>
                <a:gd name="adj" fmla="val 6373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Host</a:t>
              </a:r>
              <a:endParaRPr lang="en-US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375841" y="1262453"/>
              <a:ext cx="1203325" cy="317500"/>
              <a:chOff x="368300" y="1332307"/>
              <a:chExt cx="1203325" cy="317500"/>
            </a:xfrm>
          </p:grpSpPr>
          <p:sp>
            <p:nvSpPr>
              <p:cNvPr id="138" name="Hexagon 137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Hexagon 138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Hexagon 139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375841" y="1720648"/>
              <a:ext cx="1203325" cy="317500"/>
              <a:chOff x="368300" y="1332307"/>
              <a:chExt cx="1203325" cy="317500"/>
            </a:xfrm>
          </p:grpSpPr>
          <p:sp>
            <p:nvSpPr>
              <p:cNvPr id="135" name="Hexagon 134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Hexagon 135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Hexagon 136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375841" y="2178843"/>
              <a:ext cx="1203325" cy="317500"/>
              <a:chOff x="368300" y="1332307"/>
              <a:chExt cx="1203325" cy="317500"/>
            </a:xfrm>
          </p:grpSpPr>
          <p:sp>
            <p:nvSpPr>
              <p:cNvPr id="132" name="Hexagon 131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Hexagon 132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Hexagon 133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3786188" y="1154012"/>
            <a:ext cx="1524000" cy="1727200"/>
            <a:chOff x="215900" y="1167207"/>
            <a:chExt cx="1524000" cy="1727200"/>
          </a:xfrm>
        </p:grpSpPr>
        <p:sp>
          <p:nvSpPr>
            <p:cNvPr id="142" name="Rounded Rectangle 141"/>
            <p:cNvSpPr/>
            <p:nvPr/>
          </p:nvSpPr>
          <p:spPr>
            <a:xfrm>
              <a:off x="215900" y="1167207"/>
              <a:ext cx="1524000" cy="1727200"/>
            </a:xfrm>
            <a:prstGeom prst="roundRect">
              <a:avLst>
                <a:gd name="adj" fmla="val 6373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Host</a:t>
              </a:r>
              <a:endParaRPr lang="en-US" dirty="0"/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375841" y="1262453"/>
              <a:ext cx="1203325" cy="317500"/>
              <a:chOff x="368300" y="1332307"/>
              <a:chExt cx="1203325" cy="317500"/>
            </a:xfrm>
          </p:grpSpPr>
          <p:sp>
            <p:nvSpPr>
              <p:cNvPr id="152" name="Hexagon 151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Hexagon 152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Hexagon 153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375841" y="1720648"/>
              <a:ext cx="1203325" cy="317500"/>
              <a:chOff x="368300" y="1332307"/>
              <a:chExt cx="1203325" cy="317500"/>
            </a:xfrm>
          </p:grpSpPr>
          <p:sp>
            <p:nvSpPr>
              <p:cNvPr id="149" name="Hexagon 148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Hexagon 149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Hexagon 150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375841" y="2178843"/>
              <a:ext cx="1203325" cy="317500"/>
              <a:chOff x="368300" y="1332307"/>
              <a:chExt cx="1203325" cy="317500"/>
            </a:xfrm>
          </p:grpSpPr>
          <p:sp>
            <p:nvSpPr>
              <p:cNvPr id="146" name="Hexagon 145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Hexagon 146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Hexagon 147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5555457" y="1154012"/>
            <a:ext cx="1524000" cy="1727200"/>
            <a:chOff x="215900" y="1167207"/>
            <a:chExt cx="1524000" cy="1727200"/>
          </a:xfrm>
        </p:grpSpPr>
        <p:sp>
          <p:nvSpPr>
            <p:cNvPr id="156" name="Rounded Rectangle 155"/>
            <p:cNvSpPr/>
            <p:nvPr/>
          </p:nvSpPr>
          <p:spPr>
            <a:xfrm>
              <a:off x="215900" y="1167207"/>
              <a:ext cx="1524000" cy="1727200"/>
            </a:xfrm>
            <a:prstGeom prst="roundRect">
              <a:avLst>
                <a:gd name="adj" fmla="val 6373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Host</a:t>
              </a:r>
              <a:endParaRPr lang="en-US" dirty="0"/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375841" y="1262453"/>
              <a:ext cx="1203325" cy="317500"/>
              <a:chOff x="368300" y="1332307"/>
              <a:chExt cx="1203325" cy="317500"/>
            </a:xfrm>
          </p:grpSpPr>
          <p:sp>
            <p:nvSpPr>
              <p:cNvPr id="166" name="Hexagon 165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Hexagon 166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Hexagon 167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375841" y="1720648"/>
              <a:ext cx="1203325" cy="317500"/>
              <a:chOff x="368300" y="1332307"/>
              <a:chExt cx="1203325" cy="317500"/>
            </a:xfrm>
          </p:grpSpPr>
          <p:sp>
            <p:nvSpPr>
              <p:cNvPr id="163" name="Hexagon 162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Hexagon 163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Hexagon 164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375841" y="2178843"/>
              <a:ext cx="1203325" cy="317500"/>
              <a:chOff x="368300" y="1332307"/>
              <a:chExt cx="1203325" cy="317500"/>
            </a:xfrm>
          </p:grpSpPr>
          <p:sp>
            <p:nvSpPr>
              <p:cNvPr id="160" name="Hexagon 159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exagon 160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exagon 161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7340600" y="1154012"/>
            <a:ext cx="1524000" cy="1727200"/>
            <a:chOff x="215900" y="1167207"/>
            <a:chExt cx="1524000" cy="1727200"/>
          </a:xfrm>
        </p:grpSpPr>
        <p:sp>
          <p:nvSpPr>
            <p:cNvPr id="170" name="Rounded Rectangle 169"/>
            <p:cNvSpPr/>
            <p:nvPr/>
          </p:nvSpPr>
          <p:spPr>
            <a:xfrm>
              <a:off x="215900" y="1167207"/>
              <a:ext cx="1524000" cy="1727200"/>
            </a:xfrm>
            <a:prstGeom prst="roundRect">
              <a:avLst>
                <a:gd name="adj" fmla="val 6373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Host</a:t>
              </a:r>
              <a:endParaRPr lang="en-US" dirty="0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375841" y="1262453"/>
              <a:ext cx="1203325" cy="317500"/>
              <a:chOff x="368300" y="1332307"/>
              <a:chExt cx="1203325" cy="317500"/>
            </a:xfrm>
          </p:grpSpPr>
          <p:sp>
            <p:nvSpPr>
              <p:cNvPr id="180" name="Hexagon 179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Hexagon 180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Hexagon 181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375841" y="1720648"/>
              <a:ext cx="1203325" cy="317500"/>
              <a:chOff x="368300" y="1332307"/>
              <a:chExt cx="1203325" cy="317500"/>
            </a:xfrm>
          </p:grpSpPr>
          <p:sp>
            <p:nvSpPr>
              <p:cNvPr id="177" name="Hexagon 176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Hexagon 177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Hexagon 178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375841" y="2178843"/>
              <a:ext cx="1203325" cy="317500"/>
              <a:chOff x="368300" y="1332307"/>
              <a:chExt cx="1203325" cy="317500"/>
            </a:xfrm>
          </p:grpSpPr>
          <p:sp>
            <p:nvSpPr>
              <p:cNvPr id="174" name="Hexagon 173"/>
              <p:cNvSpPr/>
              <p:nvPr/>
            </p:nvSpPr>
            <p:spPr>
              <a:xfrm>
                <a:off x="368300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Hexagon 174"/>
              <p:cNvSpPr/>
              <p:nvPr/>
            </p:nvSpPr>
            <p:spPr>
              <a:xfrm>
                <a:off x="785813" y="1332307"/>
                <a:ext cx="368300" cy="317500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Hexagon 175"/>
              <p:cNvSpPr/>
              <p:nvPr/>
            </p:nvSpPr>
            <p:spPr>
              <a:xfrm>
                <a:off x="1203325" y="1332307"/>
                <a:ext cx="368300" cy="317500"/>
              </a:xfrm>
              <a:prstGeom prst="hexago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Left-Right Arrow 3"/>
          <p:cNvSpPr/>
          <p:nvPr/>
        </p:nvSpPr>
        <p:spPr>
          <a:xfrm>
            <a:off x="1603573" y="2165648"/>
            <a:ext cx="1346399" cy="31750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Left-Right Arrow 88"/>
          <p:cNvSpPr/>
          <p:nvPr/>
        </p:nvSpPr>
        <p:spPr>
          <a:xfrm>
            <a:off x="3383856" y="2165648"/>
            <a:ext cx="1346399" cy="31750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-Right Arrow 89"/>
          <p:cNvSpPr/>
          <p:nvPr/>
        </p:nvSpPr>
        <p:spPr>
          <a:xfrm>
            <a:off x="5154811" y="2178739"/>
            <a:ext cx="1346399" cy="31750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Left-Right Arrow 90"/>
          <p:cNvSpPr/>
          <p:nvPr/>
        </p:nvSpPr>
        <p:spPr>
          <a:xfrm>
            <a:off x="6967935" y="2165648"/>
            <a:ext cx="1346399" cy="31750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2404" y="3556000"/>
            <a:ext cx="748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Weave Net: router container per host with eventually consistent shared 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Setup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361" y="1754663"/>
            <a:ext cx="4764427" cy="77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Thank you!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5" y="0"/>
            <a:ext cx="6699250" cy="4531179"/>
          </a:xfrm>
          <a:prstGeom prst="rect">
            <a:avLst/>
          </a:prstGeom>
        </p:spPr>
      </p:pic>
      <p:pic>
        <p:nvPicPr>
          <p:cNvPr id="6" name="Picture 5" descr="PPT Setup-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148"/>
            <a:ext cx="9144000" cy="9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Container networking in last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Good: IP per container networks, auto-updating DNS, self-wiring networks</a:t>
            </a:r>
          </a:p>
          <a:p>
            <a:r>
              <a:rPr lang="en-US" dirty="0" smtClean="0"/>
              <a:t>Bad: Understanding what’s actually going on</a:t>
            </a:r>
          </a:p>
          <a:p>
            <a:r>
              <a:rPr lang="en-US" dirty="0" smtClean="0"/>
              <a:t>Ugly: Robustness, multicast</a:t>
            </a:r>
          </a:p>
        </p:txBody>
      </p:sp>
    </p:spTree>
    <p:extLst>
      <p:ext uri="{BB962C8B-B14F-4D97-AF65-F5344CB8AC3E}">
        <p14:creationId xmlns:p14="http://schemas.microsoft.com/office/powerpoint/2010/main" val="31835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</a:t>
            </a:r>
            <a:r>
              <a:rPr lang="en-US" dirty="0" err="1" smtClean="0"/>
              <a:t>microservice</a:t>
            </a:r>
            <a:r>
              <a:rPr lang="en-US" dirty="0" smtClean="0"/>
              <a:t>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13995" y="3418285"/>
            <a:ext cx="131445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Worker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11800" y="3418285"/>
            <a:ext cx="131445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Worker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15557" y="3418285"/>
            <a:ext cx="1314450" cy="457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Worker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65268" y="1268016"/>
            <a:ext cx="1314450" cy="4572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API Client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52380" y="1268016"/>
            <a:ext cx="1314450" cy="4572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API Client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11800" y="2503885"/>
            <a:ext cx="1314450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API proxy / load balancer</a:t>
            </a:r>
          </a:p>
        </p:txBody>
      </p:sp>
      <p:cxnSp>
        <p:nvCxnSpPr>
          <p:cNvPr id="13" name="Straight Arrow Connector 12"/>
          <p:cNvCxnSpPr>
            <a:stCxn id="8" idx="2"/>
            <a:endCxn id="11" idx="0"/>
          </p:cNvCxnSpPr>
          <p:nvPr/>
        </p:nvCxnSpPr>
        <p:spPr>
          <a:xfrm>
            <a:off x="3722493" y="1725216"/>
            <a:ext cx="846532" cy="778669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11" idx="0"/>
          </p:cNvCxnSpPr>
          <p:nvPr/>
        </p:nvCxnSpPr>
        <p:spPr>
          <a:xfrm flipH="1">
            <a:off x="4569025" y="1725216"/>
            <a:ext cx="840580" cy="778669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5" idx="0"/>
          </p:cNvCxnSpPr>
          <p:nvPr/>
        </p:nvCxnSpPr>
        <p:spPr>
          <a:xfrm flipH="1">
            <a:off x="3071220" y="2961085"/>
            <a:ext cx="1497805" cy="45720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  <a:endCxn id="6" idx="0"/>
          </p:cNvCxnSpPr>
          <p:nvPr/>
        </p:nvCxnSpPr>
        <p:spPr>
          <a:xfrm>
            <a:off x="4569025" y="2961085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7" idx="0"/>
          </p:cNvCxnSpPr>
          <p:nvPr/>
        </p:nvCxnSpPr>
        <p:spPr>
          <a:xfrm>
            <a:off x="4569025" y="2961085"/>
            <a:ext cx="1503757" cy="45720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ugly: networking 1 year ago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Shape 209"/>
          <p:cNvSpPr/>
          <p:nvPr/>
        </p:nvSpPr>
        <p:spPr>
          <a:xfrm>
            <a:off x="1314450" y="1543051"/>
            <a:ext cx="2921400" cy="2189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69" tIns="68569" rIns="68569" bIns="68569" anchor="t" anchorCtr="0">
            <a:noAutofit/>
          </a:bodyPr>
          <a:lstStyle/>
          <a:p>
            <a:r>
              <a:rPr lang="en-US" sz="1350" dirty="0">
                <a:solidFill>
                  <a:schemeClr val="lt2"/>
                </a:solidFill>
              </a:rPr>
              <a:t>Docker host 1</a:t>
            </a:r>
            <a:endParaRPr lang="en" sz="1350" dirty="0">
              <a:solidFill>
                <a:schemeClr val="lt2"/>
              </a:solidFill>
            </a:endParaRPr>
          </a:p>
        </p:txBody>
      </p:sp>
      <p:sp>
        <p:nvSpPr>
          <p:cNvPr id="5" name="Shape 210"/>
          <p:cNvSpPr/>
          <p:nvPr/>
        </p:nvSpPr>
        <p:spPr>
          <a:xfrm>
            <a:off x="4565250" y="1543051"/>
            <a:ext cx="2921400" cy="2189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69" tIns="68569" rIns="68569" bIns="68569" anchor="t" anchorCtr="0">
            <a:noAutofit/>
          </a:bodyPr>
          <a:lstStyle/>
          <a:p>
            <a:r>
              <a:rPr lang="en-US" sz="1350" dirty="0">
                <a:solidFill>
                  <a:schemeClr val="lt2"/>
                </a:solidFill>
              </a:rPr>
              <a:t>Docker host 2</a:t>
            </a:r>
            <a:endParaRPr lang="en" sz="1350" dirty="0">
              <a:solidFill>
                <a:schemeClr val="lt2"/>
              </a:solidFill>
            </a:endParaRPr>
          </a:p>
        </p:txBody>
      </p:sp>
      <p:sp>
        <p:nvSpPr>
          <p:cNvPr id="6" name="Shape 211"/>
          <p:cNvSpPr/>
          <p:nvPr/>
        </p:nvSpPr>
        <p:spPr>
          <a:xfrm>
            <a:off x="2294082" y="2089125"/>
            <a:ext cx="1585574" cy="882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69" tIns="68569" rIns="68569" bIns="68569" anchor="t" anchorCtr="0">
            <a:noAutofit/>
          </a:bodyPr>
          <a:lstStyle/>
          <a:p>
            <a:pPr algn="r"/>
            <a:r>
              <a:rPr lang="en-US" sz="1350" dirty="0">
                <a:solidFill>
                  <a:schemeClr val="lt2"/>
                </a:solidFill>
              </a:rPr>
              <a:t>Client</a:t>
            </a:r>
            <a:endParaRPr lang="en" sz="1350" dirty="0">
              <a:solidFill>
                <a:schemeClr val="lt2"/>
              </a:solidFill>
            </a:endParaRPr>
          </a:p>
        </p:txBody>
      </p:sp>
      <p:sp>
        <p:nvSpPr>
          <p:cNvPr id="7" name="Shape 212"/>
          <p:cNvSpPr txBox="1"/>
          <p:nvPr/>
        </p:nvSpPr>
        <p:spPr>
          <a:xfrm>
            <a:off x="2280938" y="2424469"/>
            <a:ext cx="335924" cy="3359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>
                <a:solidFill>
                  <a:schemeClr val="lt2"/>
                </a:solidFill>
              </a:rPr>
              <a:t>80</a:t>
            </a:r>
          </a:p>
        </p:txBody>
      </p:sp>
      <p:sp>
        <p:nvSpPr>
          <p:cNvPr id="8" name="Shape 213"/>
          <p:cNvSpPr txBox="1"/>
          <p:nvPr/>
        </p:nvSpPr>
        <p:spPr>
          <a:xfrm>
            <a:off x="1314450" y="2424469"/>
            <a:ext cx="550068" cy="3359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 dirty="0">
                <a:solidFill>
                  <a:schemeClr val="lt2"/>
                </a:solidFill>
              </a:rPr>
              <a:t>8080</a:t>
            </a:r>
            <a:endParaRPr lang="en" sz="1350" dirty="0">
              <a:solidFill>
                <a:schemeClr val="lt2"/>
              </a:solidFill>
            </a:endParaRPr>
          </a:p>
        </p:txBody>
      </p:sp>
      <p:cxnSp>
        <p:nvCxnSpPr>
          <p:cNvPr id="9" name="Shape 214"/>
          <p:cNvCxnSpPr/>
          <p:nvPr/>
        </p:nvCxnSpPr>
        <p:spPr>
          <a:xfrm>
            <a:off x="1885950" y="2571000"/>
            <a:ext cx="373556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" name="Shape 215"/>
          <p:cNvSpPr/>
          <p:nvPr/>
        </p:nvSpPr>
        <p:spPr>
          <a:xfrm>
            <a:off x="5544882" y="2089125"/>
            <a:ext cx="1585574" cy="882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68569" rIns="68569" bIns="68569" anchor="t" anchorCtr="0">
            <a:noAutofit/>
          </a:bodyPr>
          <a:lstStyle/>
          <a:p>
            <a:pPr algn="r"/>
            <a:r>
              <a:rPr lang="en-US" sz="1350" dirty="0">
                <a:solidFill>
                  <a:schemeClr val="lt2"/>
                </a:solidFill>
              </a:rPr>
              <a:t>Worker</a:t>
            </a:r>
            <a:endParaRPr lang="en" sz="1350" dirty="0">
              <a:solidFill>
                <a:schemeClr val="lt2"/>
              </a:solidFill>
            </a:endParaRPr>
          </a:p>
        </p:txBody>
      </p:sp>
      <p:sp>
        <p:nvSpPr>
          <p:cNvPr id="11" name="Shape 216"/>
          <p:cNvSpPr txBox="1"/>
          <p:nvPr/>
        </p:nvSpPr>
        <p:spPr>
          <a:xfrm>
            <a:off x="5531737" y="2424469"/>
            <a:ext cx="532913" cy="3359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350" dirty="0">
                <a:solidFill>
                  <a:schemeClr val="lt2"/>
                </a:solidFill>
              </a:rPr>
              <a:t>443</a:t>
            </a:r>
            <a:endParaRPr lang="en" sz="1350" dirty="0">
              <a:solidFill>
                <a:schemeClr val="lt2"/>
              </a:solidFill>
            </a:endParaRPr>
          </a:p>
        </p:txBody>
      </p:sp>
      <p:sp>
        <p:nvSpPr>
          <p:cNvPr id="12" name="Shape 217"/>
          <p:cNvSpPr txBox="1"/>
          <p:nvPr/>
        </p:nvSpPr>
        <p:spPr>
          <a:xfrm>
            <a:off x="4565250" y="2424469"/>
            <a:ext cx="610293" cy="3359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350" dirty="0">
                <a:solidFill>
                  <a:schemeClr val="lt2"/>
                </a:solidFill>
              </a:rPr>
              <a:t>8443</a:t>
            </a:r>
            <a:endParaRPr lang="en" sz="1350" dirty="0">
              <a:solidFill>
                <a:schemeClr val="lt2"/>
              </a:solidFill>
            </a:endParaRPr>
          </a:p>
        </p:txBody>
      </p:sp>
      <p:cxnSp>
        <p:nvCxnSpPr>
          <p:cNvPr id="13" name="Shape 218"/>
          <p:cNvCxnSpPr/>
          <p:nvPr/>
        </p:nvCxnSpPr>
        <p:spPr>
          <a:xfrm>
            <a:off x="5086350" y="2578950"/>
            <a:ext cx="45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" name="Shape 219"/>
          <p:cNvCxnSpPr/>
          <p:nvPr/>
        </p:nvCxnSpPr>
        <p:spPr>
          <a:xfrm rot="-5400000">
            <a:off x="3636431" y="2042888"/>
            <a:ext cx="379350" cy="1478474"/>
          </a:xfrm>
          <a:prstGeom prst="curvedConnector4">
            <a:avLst>
              <a:gd name="adj1" fmla="val -47079"/>
              <a:gd name="adj2" fmla="val 76808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4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good: Networking today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Shape 209"/>
          <p:cNvSpPr/>
          <p:nvPr/>
        </p:nvSpPr>
        <p:spPr>
          <a:xfrm>
            <a:off x="1314450" y="1543051"/>
            <a:ext cx="2921400" cy="2189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69" tIns="68569" rIns="68569" bIns="68569" anchor="t" anchorCtr="0">
            <a:noAutofit/>
          </a:bodyPr>
          <a:lstStyle/>
          <a:p>
            <a:r>
              <a:rPr lang="en-US" sz="1350" dirty="0">
                <a:solidFill>
                  <a:schemeClr val="lt2"/>
                </a:solidFill>
              </a:rPr>
              <a:t>Docker host 1</a:t>
            </a:r>
            <a:endParaRPr lang="en" sz="1350" dirty="0">
              <a:solidFill>
                <a:schemeClr val="lt2"/>
              </a:solidFill>
            </a:endParaRPr>
          </a:p>
        </p:txBody>
      </p:sp>
      <p:sp>
        <p:nvSpPr>
          <p:cNvPr id="5" name="Shape 210"/>
          <p:cNvSpPr/>
          <p:nvPr/>
        </p:nvSpPr>
        <p:spPr>
          <a:xfrm>
            <a:off x="4565250" y="1543051"/>
            <a:ext cx="2921400" cy="2189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69" tIns="68569" rIns="68569" bIns="68569" anchor="t" anchorCtr="0">
            <a:noAutofit/>
          </a:bodyPr>
          <a:lstStyle/>
          <a:p>
            <a:r>
              <a:rPr lang="en-US" sz="1350" dirty="0">
                <a:solidFill>
                  <a:schemeClr val="lt2"/>
                </a:solidFill>
              </a:rPr>
              <a:t>Docker host 2</a:t>
            </a:r>
            <a:endParaRPr lang="en" sz="1350" dirty="0">
              <a:solidFill>
                <a:schemeClr val="lt2"/>
              </a:solidFill>
            </a:endParaRPr>
          </a:p>
        </p:txBody>
      </p:sp>
      <p:sp>
        <p:nvSpPr>
          <p:cNvPr id="6" name="Shape 211"/>
          <p:cNvSpPr/>
          <p:nvPr/>
        </p:nvSpPr>
        <p:spPr>
          <a:xfrm>
            <a:off x="2294082" y="2089125"/>
            <a:ext cx="1585574" cy="882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69" tIns="68569" rIns="68569" bIns="68569" anchor="t" anchorCtr="0">
            <a:noAutofit/>
          </a:bodyPr>
          <a:lstStyle/>
          <a:p>
            <a:pPr algn="r"/>
            <a:r>
              <a:rPr lang="en-US" sz="1350" dirty="0">
                <a:solidFill>
                  <a:schemeClr val="lt2"/>
                </a:solidFill>
              </a:rPr>
              <a:t>Client</a:t>
            </a:r>
            <a:endParaRPr lang="en" sz="1350" dirty="0">
              <a:solidFill>
                <a:schemeClr val="lt2"/>
              </a:solidFill>
            </a:endParaRPr>
          </a:p>
        </p:txBody>
      </p:sp>
      <p:sp>
        <p:nvSpPr>
          <p:cNvPr id="7" name="Shape 212"/>
          <p:cNvSpPr txBox="1"/>
          <p:nvPr/>
        </p:nvSpPr>
        <p:spPr>
          <a:xfrm>
            <a:off x="2921626" y="2610901"/>
            <a:ext cx="335924" cy="3359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>
                <a:solidFill>
                  <a:schemeClr val="lt2"/>
                </a:solidFill>
              </a:rPr>
              <a:t>80</a:t>
            </a:r>
          </a:p>
        </p:txBody>
      </p:sp>
      <p:sp>
        <p:nvSpPr>
          <p:cNvPr id="10" name="Shape 215"/>
          <p:cNvSpPr/>
          <p:nvPr/>
        </p:nvSpPr>
        <p:spPr>
          <a:xfrm>
            <a:off x="5544882" y="2089125"/>
            <a:ext cx="1585574" cy="882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68569" rIns="68569" bIns="68569" anchor="t" anchorCtr="0">
            <a:noAutofit/>
          </a:bodyPr>
          <a:lstStyle/>
          <a:p>
            <a:pPr algn="r"/>
            <a:r>
              <a:rPr lang="en-US" sz="1350" dirty="0">
                <a:solidFill>
                  <a:schemeClr val="lt2"/>
                </a:solidFill>
              </a:rPr>
              <a:t>Worker</a:t>
            </a:r>
            <a:endParaRPr lang="en" sz="1350" dirty="0">
              <a:solidFill>
                <a:schemeClr val="lt2"/>
              </a:solidFill>
            </a:endParaRPr>
          </a:p>
        </p:txBody>
      </p:sp>
      <p:sp>
        <p:nvSpPr>
          <p:cNvPr id="11" name="Shape 216"/>
          <p:cNvSpPr txBox="1"/>
          <p:nvPr/>
        </p:nvSpPr>
        <p:spPr>
          <a:xfrm>
            <a:off x="5886450" y="2610901"/>
            <a:ext cx="532913" cy="3359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350" dirty="0">
                <a:solidFill>
                  <a:schemeClr val="lt2"/>
                </a:solidFill>
              </a:rPr>
              <a:t>443</a:t>
            </a:r>
            <a:endParaRPr lang="en" sz="1350" dirty="0">
              <a:solidFill>
                <a:schemeClr val="lt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800350" y="3314700"/>
            <a:ext cx="3657600" cy="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64650" y="2971800"/>
            <a:ext cx="0" cy="34290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86100" y="2971800"/>
            <a:ext cx="0" cy="34290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8109" y="4171950"/>
            <a:ext cx="2121526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50" dirty="0"/>
              <a:t>Ethernet bridge on Docker host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1850" y="4171950"/>
            <a:ext cx="2121526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50" dirty="0"/>
              <a:t>VXLAN tunnel between hosts</a:t>
            </a:r>
          </a:p>
        </p:txBody>
      </p:sp>
      <p:cxnSp>
        <p:nvCxnSpPr>
          <p:cNvPr id="12" name="Straight Arrow Connector 11"/>
          <p:cNvCxnSpPr>
            <a:stCxn id="8" idx="0"/>
          </p:cNvCxnSpPr>
          <p:nvPr/>
        </p:nvCxnSpPr>
        <p:spPr>
          <a:xfrm flipV="1">
            <a:off x="1728871" y="3503239"/>
            <a:ext cx="1357229" cy="668711"/>
          </a:xfrm>
          <a:prstGeom prst="straightConnector1">
            <a:avLst/>
          </a:prstGeom>
          <a:ln w="19050">
            <a:solidFill>
              <a:schemeClr val="accent5"/>
            </a:solidFill>
            <a:miter lim="800000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400551" y="3314701"/>
            <a:ext cx="15917" cy="847725"/>
          </a:xfrm>
          <a:prstGeom prst="straightConnector1">
            <a:avLst/>
          </a:prstGeom>
          <a:ln w="19050">
            <a:solidFill>
              <a:schemeClr val="accent5"/>
            </a:solidFill>
            <a:miter lim="800000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66547" y="4171950"/>
            <a:ext cx="2121526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50" dirty="0"/>
              <a:t>Ethernet bridge on Docker host</a:t>
            </a: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H="1" flipV="1">
            <a:off x="6072984" y="3485923"/>
            <a:ext cx="1254326" cy="686027"/>
          </a:xfrm>
          <a:prstGeom prst="straightConnector1">
            <a:avLst/>
          </a:prstGeom>
          <a:ln w="19050">
            <a:solidFill>
              <a:schemeClr val="accent5"/>
            </a:solidFill>
            <a:miter lim="800000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0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good: DNS service discovery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7492" y="2000250"/>
            <a:ext cx="2057400" cy="0"/>
          </a:xfrm>
          <a:prstGeom prst="line">
            <a:avLst/>
          </a:prstGeom>
          <a:ln w="38100">
            <a:solidFill>
              <a:schemeClr val="accent6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77492" y="2743200"/>
            <a:ext cx="2057400" cy="0"/>
          </a:xfrm>
          <a:prstGeom prst="line">
            <a:avLst/>
          </a:prstGeom>
          <a:ln w="38100">
            <a:solidFill>
              <a:schemeClr val="accent6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7732" y="3514724"/>
            <a:ext cx="2057400" cy="0"/>
          </a:xfrm>
          <a:prstGeom prst="line">
            <a:avLst/>
          </a:prstGeom>
          <a:ln w="38100">
            <a:solidFill>
              <a:schemeClr val="accent6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7732" y="4257674"/>
            <a:ext cx="2057400" cy="0"/>
          </a:xfrm>
          <a:prstGeom prst="line">
            <a:avLst/>
          </a:prstGeom>
          <a:ln w="38100">
            <a:solidFill>
              <a:schemeClr val="accent6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600450" y="1371600"/>
            <a:ext cx="1943100" cy="3257550"/>
          </a:xfrm>
          <a:prstGeom prst="roundRect">
            <a:avLst>
              <a:gd name="adj" fmla="val 6189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DNS entries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10.0.0.1	www</a:t>
            </a:r>
          </a:p>
          <a:p>
            <a:pPr algn="ctr"/>
            <a:r>
              <a:rPr lang="en-US" sz="2000" dirty="0"/>
              <a:t>10.0.0.2	www</a:t>
            </a:r>
          </a:p>
          <a:p>
            <a:pPr algn="ctr"/>
            <a:r>
              <a:rPr lang="en-US" sz="2000" dirty="0"/>
              <a:t>10.1.0.1	svc x</a:t>
            </a:r>
          </a:p>
          <a:p>
            <a:pPr algn="ctr"/>
            <a:r>
              <a:rPr lang="en-US" sz="2000" dirty="0"/>
              <a:t>10.1.0.2	svc x</a:t>
            </a:r>
          </a:p>
          <a:p>
            <a:pPr algn="ctr"/>
            <a:r>
              <a:rPr lang="en-US" sz="2000" dirty="0"/>
              <a:t>10.1.0.3	svc x</a:t>
            </a:r>
          </a:p>
          <a:p>
            <a:pPr algn="ctr"/>
            <a:r>
              <a:rPr lang="en-US" sz="2000" dirty="0"/>
              <a:t>10.2.0.1	svc y</a:t>
            </a:r>
          </a:p>
          <a:p>
            <a:pPr algn="ctr"/>
            <a:r>
              <a:rPr lang="en-US" sz="2000" dirty="0"/>
              <a:t>10.2.0.2	svc y</a:t>
            </a:r>
          </a:p>
        </p:txBody>
      </p:sp>
      <p:sp>
        <p:nvSpPr>
          <p:cNvPr id="25" name="Oval 24"/>
          <p:cNvSpPr/>
          <p:nvPr/>
        </p:nvSpPr>
        <p:spPr>
          <a:xfrm>
            <a:off x="6343650" y="1371600"/>
            <a:ext cx="800100" cy="8001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www</a:t>
            </a:r>
          </a:p>
        </p:txBody>
      </p:sp>
      <p:sp>
        <p:nvSpPr>
          <p:cNvPr id="26" name="Oval 25"/>
          <p:cNvSpPr/>
          <p:nvPr/>
        </p:nvSpPr>
        <p:spPr>
          <a:xfrm>
            <a:off x="7315200" y="1371600"/>
            <a:ext cx="800100" cy="8001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www</a:t>
            </a:r>
          </a:p>
        </p:txBody>
      </p:sp>
      <p:sp>
        <p:nvSpPr>
          <p:cNvPr id="27" name="Oval 26"/>
          <p:cNvSpPr/>
          <p:nvPr/>
        </p:nvSpPr>
        <p:spPr>
          <a:xfrm>
            <a:off x="5854303" y="2453877"/>
            <a:ext cx="800100" cy="8001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8" name="Oval 27"/>
          <p:cNvSpPr/>
          <p:nvPr/>
        </p:nvSpPr>
        <p:spPr>
          <a:xfrm>
            <a:off x="6837758" y="2453877"/>
            <a:ext cx="800100" cy="8001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9" name="Oval 28"/>
          <p:cNvSpPr/>
          <p:nvPr/>
        </p:nvSpPr>
        <p:spPr>
          <a:xfrm>
            <a:off x="7810499" y="2453877"/>
            <a:ext cx="800100" cy="8001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30" name="Oval 29"/>
          <p:cNvSpPr/>
          <p:nvPr/>
        </p:nvSpPr>
        <p:spPr>
          <a:xfrm>
            <a:off x="6343650" y="3536154"/>
            <a:ext cx="800100" cy="8001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31" name="Oval 30"/>
          <p:cNvSpPr/>
          <p:nvPr/>
        </p:nvSpPr>
        <p:spPr>
          <a:xfrm>
            <a:off x="7315200" y="3536154"/>
            <a:ext cx="800100" cy="8001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y</a:t>
            </a:r>
          </a:p>
        </p:txBody>
      </p:sp>
      <p:cxnSp>
        <p:nvCxnSpPr>
          <p:cNvPr id="34" name="Straight Connector 33"/>
          <p:cNvCxnSpPr>
            <a:stCxn id="25" idx="4"/>
            <a:endCxn id="27" idx="7"/>
          </p:cNvCxnSpPr>
          <p:nvPr/>
        </p:nvCxnSpPr>
        <p:spPr>
          <a:xfrm flipH="1">
            <a:off x="6537231" y="2171700"/>
            <a:ext cx="206469" cy="399349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4"/>
            <a:endCxn id="28" idx="1"/>
          </p:cNvCxnSpPr>
          <p:nvPr/>
        </p:nvCxnSpPr>
        <p:spPr>
          <a:xfrm>
            <a:off x="6743700" y="2171700"/>
            <a:ext cx="211230" cy="399349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6" idx="4"/>
            <a:endCxn id="28" idx="7"/>
          </p:cNvCxnSpPr>
          <p:nvPr/>
        </p:nvCxnSpPr>
        <p:spPr>
          <a:xfrm flipH="1">
            <a:off x="7520686" y="2171700"/>
            <a:ext cx="194564" cy="399349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6" idx="4"/>
            <a:endCxn id="29" idx="1"/>
          </p:cNvCxnSpPr>
          <p:nvPr/>
        </p:nvCxnSpPr>
        <p:spPr>
          <a:xfrm>
            <a:off x="7715250" y="2171700"/>
            <a:ext cx="212421" cy="399349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7" idx="4"/>
            <a:endCxn id="30" idx="0"/>
          </p:cNvCxnSpPr>
          <p:nvPr/>
        </p:nvCxnSpPr>
        <p:spPr>
          <a:xfrm>
            <a:off x="6254353" y="3253977"/>
            <a:ext cx="489347" cy="28217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6" idx="4"/>
            <a:endCxn id="27" idx="7"/>
          </p:cNvCxnSpPr>
          <p:nvPr/>
        </p:nvCxnSpPr>
        <p:spPr>
          <a:xfrm flipH="1">
            <a:off x="6537231" y="2171700"/>
            <a:ext cx="1178019" cy="399349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5" idx="4"/>
            <a:endCxn id="29" idx="1"/>
          </p:cNvCxnSpPr>
          <p:nvPr/>
        </p:nvCxnSpPr>
        <p:spPr>
          <a:xfrm>
            <a:off x="6743700" y="2171700"/>
            <a:ext cx="1183971" cy="399349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4"/>
            <a:endCxn id="30" idx="0"/>
          </p:cNvCxnSpPr>
          <p:nvPr/>
        </p:nvCxnSpPr>
        <p:spPr>
          <a:xfrm flipH="1">
            <a:off x="6743701" y="3253977"/>
            <a:ext cx="494108" cy="28217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9" idx="4"/>
            <a:endCxn id="31" idx="0"/>
          </p:cNvCxnSpPr>
          <p:nvPr/>
        </p:nvCxnSpPr>
        <p:spPr>
          <a:xfrm flipH="1">
            <a:off x="7715251" y="3253977"/>
            <a:ext cx="495299" cy="28217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7" idx="4"/>
            <a:endCxn id="31" idx="0"/>
          </p:cNvCxnSpPr>
          <p:nvPr/>
        </p:nvCxnSpPr>
        <p:spPr>
          <a:xfrm>
            <a:off x="6254353" y="3253977"/>
            <a:ext cx="1460897" cy="28217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8" idx="4"/>
            <a:endCxn id="31" idx="0"/>
          </p:cNvCxnSpPr>
          <p:nvPr/>
        </p:nvCxnSpPr>
        <p:spPr>
          <a:xfrm>
            <a:off x="7237809" y="3253977"/>
            <a:ext cx="477442" cy="28217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7" idx="2"/>
          </p:cNvCxnSpPr>
          <p:nvPr/>
        </p:nvCxnSpPr>
        <p:spPr>
          <a:xfrm>
            <a:off x="1277542" y="1714500"/>
            <a:ext cx="0" cy="2857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477692" y="1714500"/>
            <a:ext cx="0" cy="2857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893095" y="2000250"/>
            <a:ext cx="0" cy="2857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906192" y="2449605"/>
            <a:ext cx="0" cy="2857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048942" y="2743200"/>
            <a:ext cx="0" cy="2857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781175" y="2743200"/>
            <a:ext cx="0" cy="2857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628900" y="2732483"/>
            <a:ext cx="0" cy="2857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048942" y="3228974"/>
            <a:ext cx="0" cy="2857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789510" y="3228974"/>
            <a:ext cx="0" cy="2857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628900" y="3228974"/>
            <a:ext cx="0" cy="2857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926432" y="3514724"/>
            <a:ext cx="0" cy="2857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926432" y="3971924"/>
            <a:ext cx="0" cy="2857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057277" y="4257674"/>
            <a:ext cx="0" cy="2857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318146" y="4236243"/>
            <a:ext cx="0" cy="2857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20342" y="1371600"/>
            <a:ext cx="9144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www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0492" y="1371600"/>
            <a:ext cx="9144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www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20442" y="2171700"/>
            <a:ext cx="571500" cy="400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LB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900" y="2911077"/>
            <a:ext cx="9144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Service 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09811" y="2914649"/>
            <a:ext cx="9144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Service X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40682" y="3686174"/>
            <a:ext cx="571500" cy="400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LB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1742" y="4429125"/>
            <a:ext cx="9144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Service 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26356" y="2911077"/>
            <a:ext cx="9144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Service 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52611" y="4429125"/>
            <a:ext cx="914400" cy="34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Service 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914400"/>
            <a:ext cx="2881311" cy="4267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350" dirty="0"/>
              <a:t>Container </a:t>
            </a:r>
            <a:r>
              <a:rPr lang="en-US" sz="1350" dirty="0" smtClean="0"/>
              <a:t>network</a:t>
            </a:r>
            <a:endParaRPr lang="en-US" sz="1350" dirty="0"/>
          </a:p>
        </p:txBody>
      </p:sp>
      <p:sp>
        <p:nvSpPr>
          <p:cNvPr id="51" name="TextBox 50"/>
          <p:cNvSpPr txBox="1"/>
          <p:nvPr/>
        </p:nvSpPr>
        <p:spPr>
          <a:xfrm>
            <a:off x="3624261" y="914400"/>
            <a:ext cx="1919289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350" dirty="0" smtClean="0"/>
              <a:t>DNS auto-updated</a:t>
            </a:r>
            <a:br>
              <a:rPr lang="en-US" sz="1350" dirty="0" smtClean="0"/>
            </a:br>
            <a:r>
              <a:rPr lang="en-US" sz="1350" dirty="0" smtClean="0"/>
              <a:t>with container names</a:t>
            </a:r>
            <a:endParaRPr lang="en-US" sz="1350" dirty="0"/>
          </a:p>
        </p:txBody>
      </p:sp>
      <p:sp>
        <p:nvSpPr>
          <p:cNvPr id="52" name="TextBox 51"/>
          <p:cNvSpPr txBox="1"/>
          <p:nvPr/>
        </p:nvSpPr>
        <p:spPr>
          <a:xfrm>
            <a:off x="5854303" y="972250"/>
            <a:ext cx="2756297" cy="567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350" dirty="0"/>
              <a:t>App view</a:t>
            </a:r>
          </a:p>
        </p:txBody>
      </p:sp>
      <p:cxnSp>
        <p:nvCxnSpPr>
          <p:cNvPr id="54" name="Straight Connector 53"/>
          <p:cNvCxnSpPr>
            <a:stCxn id="29" idx="4"/>
            <a:endCxn id="30" idx="0"/>
          </p:cNvCxnSpPr>
          <p:nvPr/>
        </p:nvCxnSpPr>
        <p:spPr>
          <a:xfrm flipH="1">
            <a:off x="6743701" y="3253977"/>
            <a:ext cx="1466849" cy="28217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7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bad: visibility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923529"/>
            <a:ext cx="38955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3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Good: Docker app visualization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723899"/>
            <a:ext cx="7823200" cy="62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777</TotalTime>
  <Words>224</Words>
  <Application>Microsoft Macintosh PowerPoint</Application>
  <PresentationFormat>On-screen Show (16:9)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PowerPoint Presentation</vt:lpstr>
      <vt:lpstr>PowerPoint Presentation</vt:lpstr>
      <vt:lpstr>Container networking in last year</vt:lpstr>
      <vt:lpstr>Typical microservice scenario</vt:lpstr>
      <vt:lpstr>The ugly: networking 1 year ago</vt:lpstr>
      <vt:lpstr>The good: Networking today</vt:lpstr>
      <vt:lpstr>The good: DNS service discovery</vt:lpstr>
      <vt:lpstr>The bad: visibility</vt:lpstr>
      <vt:lpstr>Good: Docker app visualization…</vt:lpstr>
      <vt:lpstr>Good: …while retaining CLI access</vt:lpstr>
      <vt:lpstr>Ugly: Single point of failure</vt:lpstr>
      <vt:lpstr>Good: No single point of failure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Microsoft Office User</cp:lastModifiedBy>
  <cp:revision>70</cp:revision>
  <dcterms:created xsi:type="dcterms:W3CDTF">2010-04-12T23:12:02Z</dcterms:created>
  <dcterms:modified xsi:type="dcterms:W3CDTF">2016-06-16T03:53:32Z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