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  <p:sldMasterId id="2147493481" r:id="rId5"/>
    <p:sldMasterId id="2147493465" r:id="rId6"/>
    <p:sldMasterId id="2147493467" r:id="rId7"/>
  </p:sldMasterIdLst>
  <p:notesMasterIdLst>
    <p:notesMasterId r:id="rId24"/>
  </p:notesMasterIdLst>
  <p:handoutMasterIdLst>
    <p:handoutMasterId r:id="rId25"/>
  </p:handoutMasterIdLst>
  <p:sldIdLst>
    <p:sldId id="256" r:id="rId8"/>
    <p:sldId id="267" r:id="rId9"/>
    <p:sldId id="268" r:id="rId10"/>
    <p:sldId id="279" r:id="rId11"/>
    <p:sldId id="274" r:id="rId12"/>
    <p:sldId id="269" r:id="rId13"/>
    <p:sldId id="277" r:id="rId14"/>
    <p:sldId id="278" r:id="rId15"/>
    <p:sldId id="275" r:id="rId16"/>
    <p:sldId id="276" r:id="rId17"/>
    <p:sldId id="280" r:id="rId18"/>
    <p:sldId id="270" r:id="rId19"/>
    <p:sldId id="271" r:id="rId20"/>
    <p:sldId id="281" r:id="rId21"/>
    <p:sldId id="272" r:id="rId22"/>
    <p:sldId id="263" r:id="rId2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88212AE-B40F-204B-A884-958330B45E6F}">
          <p14:sldIdLst>
            <p14:sldId id="256"/>
            <p14:sldId id="267"/>
            <p14:sldId id="268"/>
            <p14:sldId id="279"/>
            <p14:sldId id="274"/>
            <p14:sldId id="269"/>
            <p14:sldId id="277"/>
            <p14:sldId id="278"/>
            <p14:sldId id="275"/>
            <p14:sldId id="276"/>
            <p14:sldId id="280"/>
            <p14:sldId id="270"/>
            <p14:sldId id="271"/>
            <p14:sldId id="281"/>
            <p14:sldId id="272"/>
            <p14:sldId id="26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88E7"/>
    <a:srgbClr val="17365E"/>
    <a:srgbClr val="DCE6F2"/>
    <a:srgbClr val="595959"/>
    <a:srgbClr val="7F7F7F"/>
    <a:srgbClr val="FB003F"/>
    <a:srgbClr val="22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540" autoAdjust="0"/>
    <p:restoredTop sz="88818"/>
  </p:normalViewPr>
  <p:slideViewPr>
    <p:cSldViewPr snapToGrid="0" snapToObjects="1">
      <p:cViewPr varScale="1">
        <p:scale>
          <a:sx n="95" d="100"/>
          <a:sy n="95" d="100"/>
        </p:scale>
        <p:origin x="200" y="86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notesViewPr>
    <p:cSldViewPr snapToGrid="0" snapToObjects="1">
      <p:cViewPr varScale="1">
        <p:scale>
          <a:sx n="89" d="100"/>
          <a:sy n="89" d="100"/>
        </p:scale>
        <p:origin x="1576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slideMaster" Target="slideMasters/slideMaster4.xml"/><Relationship Id="rId8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5ADADA-FDCC-B743-9CF9-D9F439FCBA2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A1AB92-4CD2-A74A-BD63-373414ADBBD0}" type="datetimeFigureOut">
              <a:rPr lang="en-US" smtClean="0"/>
              <a:t>6/17/16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5274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B625EE-B4F6-BE41-9624-7E4C2F8F40B4}" type="datetimeFigureOut">
              <a:rPr lang="en-US" smtClean="0"/>
              <a:t>6/17/16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A30B16-B151-CA4F-89F2-32871CD7F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650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Containers</a:t>
            </a:r>
            <a:r>
              <a:rPr lang="en-US" baseline="0" dirty="0" smtClean="0"/>
              <a:t> everywhere. Clients are very interested and are can definitely see the business case.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30B16-B151-CA4F-89F2-32871CD7F01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9102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Containers</a:t>
            </a:r>
            <a:r>
              <a:rPr lang="en-US" baseline="0" dirty="0" smtClean="0"/>
              <a:t> have clear benefits, but how do we get there?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30B16-B151-CA4F-89F2-32871CD7F01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929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 you want to run</a:t>
            </a:r>
            <a:r>
              <a:rPr lang="en-US" baseline="0" dirty="0" smtClean="0"/>
              <a:t> containers, but where do you start?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need a container platform. What should be in there? What capabilities do we need? What components should provide those capabilities?</a:t>
            </a:r>
          </a:p>
          <a:p>
            <a:endParaRPr lang="en-US" baseline="0" dirty="0" smtClean="0"/>
          </a:p>
          <a:p>
            <a:r>
              <a:rPr lang="en-US" baseline="0" dirty="0" smtClean="0"/>
              <a:t>Once we have a platform, we can build stateless </a:t>
            </a:r>
            <a:r>
              <a:rPr lang="en-US" baseline="0" dirty="0" err="1" smtClean="0"/>
              <a:t>microservices</a:t>
            </a:r>
            <a:r>
              <a:rPr lang="en-US" baseline="0" dirty="0" smtClean="0"/>
              <a:t>, yay. But there’s a whole lot of legacy applications that could greatly benefit from running on containers, not least because of infrastructure cost and licensing savings.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30B16-B151-CA4F-89F2-32871CD7F01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292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 you want to run</a:t>
            </a:r>
            <a:r>
              <a:rPr lang="en-US" baseline="0" dirty="0" smtClean="0"/>
              <a:t> containers, but where do you start?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need a container platform. What should be in there? What capabilities do we need? What components should provide those capabilities?</a:t>
            </a:r>
          </a:p>
          <a:p>
            <a:endParaRPr lang="en-US" baseline="0" dirty="0" smtClean="0"/>
          </a:p>
          <a:p>
            <a:r>
              <a:rPr lang="en-US" baseline="0" dirty="0" smtClean="0"/>
              <a:t>Once we have a platform, we can build stateless </a:t>
            </a:r>
            <a:r>
              <a:rPr lang="en-US" baseline="0" dirty="0" err="1" smtClean="0"/>
              <a:t>microservices</a:t>
            </a:r>
            <a:r>
              <a:rPr lang="en-US" baseline="0" dirty="0" smtClean="0"/>
              <a:t>, yay. But there’s a whole lot of legacy applications that could greatly benefit from running on containers, not least because of infrastructure cost and licensing savings.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30B16-B151-CA4F-89F2-32871CD7F01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224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ACDB3CC-F982-40F9-8DD6-BCC9AFBF44BD}" type="datetime1">
              <a:rPr lang="en-US" smtClean="0"/>
              <a:pPr/>
              <a:t>6/17/16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F88E988-FB04-AB4E-BE5A-59F242AF7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281708" y="931962"/>
            <a:ext cx="8413750" cy="415925"/>
          </a:xfrm>
          <a:prstGeom prst="rect">
            <a:avLst/>
          </a:prstGeom>
          <a:noFill/>
        </p:spPr>
        <p:txBody>
          <a:bodyPr wrap="square" tIns="46800" bIns="46800" rtlCol="0" anchor="ctr">
            <a:normAutofit lnSpcReduction="10000"/>
          </a:bodyPr>
          <a:lstStyle>
            <a:lvl1pPr marL="0" indent="0">
              <a:buNone/>
              <a:defRPr 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281708" y="254854"/>
            <a:ext cx="78867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>
              <a:defRPr lang="en-US" sz="3800" b="1">
                <a:solidFill>
                  <a:srgbClr val="2299FF"/>
                </a:solidFill>
                <a:latin typeface="Arial"/>
                <a:ea typeface="+mn-ea"/>
                <a:cs typeface="Arial"/>
              </a:defRPr>
            </a:lvl1pPr>
          </a:lstStyle>
          <a:p>
            <a:pPr marL="0" lvl="0" algn="l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280988" y="1535113"/>
            <a:ext cx="8413750" cy="3238500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50000"/>
              </a:lnSpc>
              <a:buClr>
                <a:srgbClr val="FB003F"/>
              </a:buClr>
              <a:buFont typeface="Arial"/>
              <a:buChar char="•"/>
              <a:defRPr sz="1600"/>
            </a:lvl1pPr>
          </a:lstStyle>
          <a:p>
            <a:pPr>
              <a:lnSpc>
                <a:spcPts val="2360"/>
              </a:lnSpc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The quick brown fox jumps over the lazy dog. The quick brown fox jumps over the lazy dog. The quick brown fox jumps over the lazy dog.</a:t>
            </a:r>
          </a:p>
          <a:p>
            <a:pPr>
              <a:lnSpc>
                <a:spcPts val="2360"/>
              </a:lnSpc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 marL="285750" indent="-285750">
              <a:lnSpc>
                <a:spcPts val="2360"/>
              </a:lnSpc>
              <a:buClr>
                <a:srgbClr val="FB003F"/>
              </a:buClr>
              <a:buFont typeface="Arial"/>
              <a:buChar char="•"/>
            </a:pPr>
            <a:r>
              <a:rPr lang="en-US" b="1" dirty="0" smtClean="0">
                <a:solidFill>
                  <a:srgbClr val="2299FF"/>
                </a:solidFill>
                <a:latin typeface="Arial"/>
                <a:cs typeface="Arial"/>
              </a:rPr>
              <a:t>Bulleted list one</a:t>
            </a:r>
          </a:p>
          <a:p>
            <a:pPr marL="285750" indent="-285750">
              <a:lnSpc>
                <a:spcPts val="2360"/>
              </a:lnSpc>
              <a:buClr>
                <a:srgbClr val="FB003F"/>
              </a:buClr>
              <a:buFont typeface="Arial"/>
              <a:buChar char="•"/>
            </a:pPr>
            <a:r>
              <a:rPr lang="en-US" b="1" dirty="0" smtClean="0">
                <a:solidFill>
                  <a:srgbClr val="2299FF"/>
                </a:solidFill>
                <a:latin typeface="Arial"/>
                <a:cs typeface="Arial"/>
              </a:rPr>
              <a:t>List item two</a:t>
            </a:r>
          </a:p>
          <a:p>
            <a:pPr marL="285750" indent="-285750">
              <a:lnSpc>
                <a:spcPts val="2360"/>
              </a:lnSpc>
              <a:buClr>
                <a:srgbClr val="FB003F"/>
              </a:buClr>
              <a:buFont typeface="Arial"/>
              <a:buChar char="•"/>
            </a:pPr>
            <a:r>
              <a:rPr lang="en-US" b="1" dirty="0" smtClean="0">
                <a:solidFill>
                  <a:srgbClr val="2299FF"/>
                </a:solidFill>
                <a:latin typeface="Arial"/>
                <a:cs typeface="Arial"/>
              </a:rPr>
              <a:t>And item number three</a:t>
            </a:r>
            <a:endParaRPr lang="en-US" b="1" dirty="0">
              <a:solidFill>
                <a:srgbClr val="2299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1931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628650" y="1041400"/>
            <a:ext cx="7886700" cy="3797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7553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628650" y="1041400"/>
            <a:ext cx="7886700" cy="3797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37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8C2560D-EC28-3B41-86E8-18F1CE0113B4}" type="datetimeFigureOut">
              <a:rPr lang="en-US" smtClean="0"/>
              <a:t>6/17/16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A9E7B99-7C3F-4BC3-B7B8-7E1F8C620B24}" type="datetime1">
              <a:rPr lang="en-US" smtClean="0"/>
              <a:pPr/>
              <a:t>6/17/16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8C2560D-EC28-3B41-86E8-18F1CE0113B4}" type="datetimeFigureOut">
              <a:rPr lang="en-US" smtClean="0"/>
              <a:t>6/17/16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8C2560D-EC28-3B41-86E8-18F1CE0113B4}" type="datetimeFigureOut">
              <a:rPr lang="en-US" smtClean="0"/>
              <a:t>6/17/16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8C2560D-EC28-3B41-86E8-18F1CE0113B4}" type="datetimeFigureOut">
              <a:rPr lang="en-US" smtClean="0"/>
              <a:t>6/17/16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8C2560D-EC28-3B41-86E8-18F1CE0113B4}" type="datetimeFigureOut">
              <a:rPr lang="en-US" smtClean="0"/>
              <a:t>6/17/16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8C2560D-EC28-3B41-86E8-18F1CE0113B4}" type="datetimeFigureOut">
              <a:rPr lang="en-US" smtClean="0"/>
              <a:t>6/17/16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8C2560D-EC28-3B41-86E8-18F1CE0113B4}" type="datetimeFigureOut">
              <a:rPr lang="en-US" smtClean="0"/>
              <a:t>6/17/16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1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 Setup-5.jp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59" r:id="rId4"/>
    <p:sldLayoutId id="2147493460" r:id="rId5"/>
    <p:sldLayoutId id="2147493461" r:id="rId6"/>
    <p:sldLayoutId id="2147493462" r:id="rId7"/>
    <p:sldLayoutId id="2147493463" r:id="rId8"/>
    <p:sldLayoutId id="2147493464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0525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83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4639"/>
            <a:ext cx="7886700" cy="5508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041400"/>
            <a:ext cx="7886700" cy="3797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461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6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28650" y="274639"/>
            <a:ext cx="7886700" cy="5508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628650" y="1041400"/>
            <a:ext cx="7886700" cy="3797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0930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346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tiff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9.jpg"/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8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tiff"/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0" Type="http://schemas.openxmlformats.org/officeDocument/2006/relationships/tags" Target="../tags/tag20.xml"/><Relationship Id="rId21" Type="http://schemas.openxmlformats.org/officeDocument/2006/relationships/tags" Target="../tags/tag21.xml"/><Relationship Id="rId22" Type="http://schemas.openxmlformats.org/officeDocument/2006/relationships/tags" Target="../tags/tag22.xml"/><Relationship Id="rId23" Type="http://schemas.openxmlformats.org/officeDocument/2006/relationships/tags" Target="../tags/tag23.xml"/><Relationship Id="rId24" Type="http://schemas.openxmlformats.org/officeDocument/2006/relationships/tags" Target="../tags/tag24.xml"/><Relationship Id="rId25" Type="http://schemas.openxmlformats.org/officeDocument/2006/relationships/tags" Target="../tags/tag25.xml"/><Relationship Id="rId26" Type="http://schemas.openxmlformats.org/officeDocument/2006/relationships/tags" Target="../tags/tag26.xml"/><Relationship Id="rId27" Type="http://schemas.openxmlformats.org/officeDocument/2006/relationships/tags" Target="../tags/tag27.xml"/><Relationship Id="rId28" Type="http://schemas.openxmlformats.org/officeDocument/2006/relationships/tags" Target="../tags/tag28.xml"/><Relationship Id="rId29" Type="http://schemas.openxmlformats.org/officeDocument/2006/relationships/tags" Target="../tags/tag29.xml"/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tags" Target="../tags/tag3.xml"/><Relationship Id="rId4" Type="http://schemas.openxmlformats.org/officeDocument/2006/relationships/tags" Target="../tags/tag4.xml"/><Relationship Id="rId5" Type="http://schemas.openxmlformats.org/officeDocument/2006/relationships/tags" Target="../tags/tag5.xml"/><Relationship Id="rId30" Type="http://schemas.openxmlformats.org/officeDocument/2006/relationships/tags" Target="../tags/tag30.xml"/><Relationship Id="rId31" Type="http://schemas.openxmlformats.org/officeDocument/2006/relationships/tags" Target="../tags/tag31.xml"/><Relationship Id="rId32" Type="http://schemas.openxmlformats.org/officeDocument/2006/relationships/tags" Target="../tags/tag32.xml"/><Relationship Id="rId9" Type="http://schemas.openxmlformats.org/officeDocument/2006/relationships/tags" Target="../tags/tag9.xml"/><Relationship Id="rId6" Type="http://schemas.openxmlformats.org/officeDocument/2006/relationships/tags" Target="../tags/tag6.xml"/><Relationship Id="rId7" Type="http://schemas.openxmlformats.org/officeDocument/2006/relationships/tags" Target="../tags/tag7.xml"/><Relationship Id="rId8" Type="http://schemas.openxmlformats.org/officeDocument/2006/relationships/tags" Target="../tags/tag8.xml"/><Relationship Id="rId33" Type="http://schemas.openxmlformats.org/officeDocument/2006/relationships/tags" Target="../tags/tag33.xml"/><Relationship Id="rId34" Type="http://schemas.openxmlformats.org/officeDocument/2006/relationships/tags" Target="../tags/tag34.xml"/><Relationship Id="rId35" Type="http://schemas.openxmlformats.org/officeDocument/2006/relationships/tags" Target="../tags/tag35.xml"/><Relationship Id="rId36" Type="http://schemas.openxmlformats.org/officeDocument/2006/relationships/slideLayout" Target="../slideLayouts/slideLayout10.xml"/><Relationship Id="rId10" Type="http://schemas.openxmlformats.org/officeDocument/2006/relationships/tags" Target="../tags/tag10.xml"/><Relationship Id="rId11" Type="http://schemas.openxmlformats.org/officeDocument/2006/relationships/tags" Target="../tags/tag11.xml"/><Relationship Id="rId12" Type="http://schemas.openxmlformats.org/officeDocument/2006/relationships/tags" Target="../tags/tag12.xml"/><Relationship Id="rId13" Type="http://schemas.openxmlformats.org/officeDocument/2006/relationships/tags" Target="../tags/tag13.xml"/><Relationship Id="rId14" Type="http://schemas.openxmlformats.org/officeDocument/2006/relationships/tags" Target="../tags/tag14.xml"/><Relationship Id="rId15" Type="http://schemas.openxmlformats.org/officeDocument/2006/relationships/tags" Target="../tags/tag15.xml"/><Relationship Id="rId16" Type="http://schemas.openxmlformats.org/officeDocument/2006/relationships/tags" Target="../tags/tag16.xml"/><Relationship Id="rId17" Type="http://schemas.openxmlformats.org/officeDocument/2006/relationships/tags" Target="../tags/tag17.xml"/><Relationship Id="rId18" Type="http://schemas.openxmlformats.org/officeDocument/2006/relationships/tags" Target="../tags/tag18.xml"/><Relationship Id="rId19" Type="http://schemas.openxmlformats.org/officeDocument/2006/relationships/tags" Target="../tags/tag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5.emf"/><Relationship Id="rId3" Type="http://schemas.openxmlformats.org/officeDocument/2006/relationships/image" Target="../media/image16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424837" y="-157368"/>
            <a:ext cx="9008674" cy="5143500"/>
          </a:xfrm>
          <a:prstGeom prst="rect">
            <a:avLst/>
          </a:prstGeom>
        </p:spPr>
      </p:pic>
      <p:pic>
        <p:nvPicPr>
          <p:cNvPr id="6" name="Picture 5" descr="01-Fram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41454" y="1778000"/>
            <a:ext cx="3885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2299FF"/>
                </a:solidFill>
                <a:latin typeface="Arial"/>
                <a:cs typeface="Arial"/>
              </a:rPr>
              <a:t>Structured Container Delivery</a:t>
            </a:r>
            <a:endParaRPr lang="en-US" b="1" dirty="0">
              <a:solidFill>
                <a:srgbClr val="2299FF"/>
              </a:solidFill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10665" y="2070362"/>
            <a:ext cx="3148061" cy="1426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200"/>
              </a:lnSpc>
            </a:pPr>
            <a:r>
              <a:rPr lang="en-US" sz="4800" b="1" dirty="0" smtClean="0">
                <a:solidFill>
                  <a:schemeClr val="bg1"/>
                </a:solidFill>
                <a:latin typeface="Arial"/>
                <a:cs typeface="Arial"/>
              </a:rPr>
              <a:t>Oscar Renalias</a:t>
            </a:r>
            <a:endParaRPr lang="en-US" sz="4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41454" y="3394364"/>
            <a:ext cx="3117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  <a:latin typeface="Arial"/>
                <a:cs typeface="Arial"/>
              </a:rPr>
              <a:t>Accenture Container Lead</a:t>
            </a:r>
            <a:endParaRPr lang="en-US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8726" y="-943054"/>
            <a:ext cx="5780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2299FF"/>
                </a:solidFill>
                <a:latin typeface="Arial"/>
                <a:cs typeface="Arial"/>
              </a:rPr>
              <a:t>(NOTE: PASTE IN PORTRAIT AND SEND BEHIND FOREGROUND GRAPHIC FOR CROP)</a:t>
            </a:r>
            <a:endParaRPr lang="en-US" dirty="0">
              <a:solidFill>
                <a:srgbClr val="2299FF"/>
              </a:solidFill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774700" y="-762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56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1708" y="254854"/>
            <a:ext cx="8660586" cy="646331"/>
          </a:xfrm>
        </p:spPr>
        <p:txBody>
          <a:bodyPr/>
          <a:lstStyle/>
          <a:p>
            <a:r>
              <a:rPr lang="en-US" sz="1800" dirty="0" smtClean="0"/>
              <a:t>Example: Component Reference Architecture for Docker Datacenter on AWS</a:t>
            </a:r>
            <a:endParaRPr lang="en-US" sz="1800" dirty="0"/>
          </a:p>
        </p:txBody>
      </p:sp>
      <p:sp>
        <p:nvSpPr>
          <p:cNvPr id="5" name="Up Arrow 4"/>
          <p:cNvSpPr/>
          <p:nvPr/>
        </p:nvSpPr>
        <p:spPr>
          <a:xfrm>
            <a:off x="4153786" y="1653205"/>
            <a:ext cx="298130" cy="2760306"/>
          </a:xfrm>
          <a:prstGeom prst="upArrow">
            <a:avLst/>
          </a:prstGeom>
          <a:solidFill>
            <a:srgbClr val="00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2213510" y="4250926"/>
            <a:ext cx="4793780" cy="619659"/>
          </a:xfrm>
          <a:prstGeom prst="roundRect">
            <a:avLst>
              <a:gd name="adj" fmla="val 7124"/>
            </a:avLst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latin typeface="Arial" charset="0"/>
                <a:ea typeface="Arial" charset="0"/>
                <a:cs typeface="Arial" charset="0"/>
              </a:rPr>
              <a:t>Infrastructure</a:t>
            </a:r>
            <a:endParaRPr lang="en-US" sz="9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2213510" y="3029649"/>
            <a:ext cx="4793780" cy="1110896"/>
          </a:xfrm>
          <a:prstGeom prst="roundRect">
            <a:avLst>
              <a:gd name="adj" fmla="val 7124"/>
            </a:avLst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latin typeface="Arial" charset="0"/>
                <a:ea typeface="Arial" charset="0"/>
                <a:cs typeface="Arial" charset="0"/>
              </a:rPr>
              <a:t>Runtime</a:t>
            </a:r>
            <a:endParaRPr lang="en-US" sz="9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2213509" y="1875436"/>
            <a:ext cx="4793780" cy="1064564"/>
          </a:xfrm>
          <a:prstGeom prst="roundRect">
            <a:avLst>
              <a:gd name="adj" fmla="val 7124"/>
            </a:avLst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latin typeface="Arial" charset="0"/>
                <a:ea typeface="Arial" charset="0"/>
                <a:cs typeface="Arial" charset="0"/>
              </a:rPr>
              <a:t>Services</a:t>
            </a:r>
            <a:endParaRPr lang="en-US" sz="9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2222841" y="951721"/>
            <a:ext cx="4793780" cy="729230"/>
          </a:xfrm>
          <a:prstGeom prst="roundRect">
            <a:avLst>
              <a:gd name="adj" fmla="val 7124"/>
            </a:avLst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latin typeface="Arial" charset="0"/>
                <a:ea typeface="Arial" charset="0"/>
                <a:cs typeface="Arial" charset="0"/>
              </a:rPr>
              <a:t>Administration</a:t>
            </a:r>
            <a:endParaRPr lang="en-US" sz="9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3536859" y="3716578"/>
            <a:ext cx="1036772" cy="327497"/>
          </a:xfrm>
          <a:prstGeom prst="rect">
            <a:avLst/>
          </a:prstGeom>
          <a:solidFill>
            <a:srgbClr val="17365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7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Container OS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2310894" y="2077837"/>
            <a:ext cx="1036772" cy="140400"/>
          </a:xfrm>
          <a:prstGeom prst="rect">
            <a:avLst/>
          </a:prstGeom>
          <a:solidFill>
            <a:srgbClr val="17365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7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Orchestration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3536861" y="2077837"/>
            <a:ext cx="1110306" cy="140400"/>
          </a:xfrm>
          <a:prstGeom prst="rect">
            <a:avLst/>
          </a:prstGeom>
          <a:solidFill>
            <a:srgbClr val="17365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7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Resource Management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4767847" y="2077837"/>
            <a:ext cx="1036772" cy="140400"/>
          </a:xfrm>
          <a:prstGeom prst="rect">
            <a:avLst/>
          </a:prstGeom>
          <a:solidFill>
            <a:srgbClr val="17365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7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Service Discovery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4764150" y="2537534"/>
            <a:ext cx="1040469" cy="140400"/>
          </a:xfrm>
          <a:prstGeom prst="rect">
            <a:avLst/>
          </a:prstGeom>
          <a:solidFill>
            <a:srgbClr val="17365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7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Data Access</a:t>
            </a:r>
            <a:endParaRPr lang="en-US" sz="7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2310894" y="1188807"/>
            <a:ext cx="1036772" cy="280591"/>
          </a:xfrm>
          <a:prstGeom prst="rect">
            <a:avLst/>
          </a:prstGeom>
          <a:solidFill>
            <a:srgbClr val="17365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Browser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3666161" y="1200063"/>
            <a:ext cx="1036772" cy="280591"/>
          </a:xfrm>
          <a:prstGeom prst="rect">
            <a:avLst/>
          </a:prstGeom>
          <a:solidFill>
            <a:srgbClr val="17365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Containers</a:t>
            </a:r>
          </a:p>
        </p:txBody>
      </p:sp>
      <p:sp>
        <p:nvSpPr>
          <p:cNvPr id="21" name="Rounded Rectangle 20"/>
          <p:cNvSpPr/>
          <p:nvPr/>
        </p:nvSpPr>
        <p:spPr bwMode="auto">
          <a:xfrm>
            <a:off x="7403483" y="1970701"/>
            <a:ext cx="1105182" cy="2043425"/>
          </a:xfrm>
          <a:prstGeom prst="roundRect">
            <a:avLst>
              <a:gd name="adj" fmla="val 7124"/>
            </a:avLst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latin typeface="Arial" charset="0"/>
                <a:ea typeface="Arial" charset="0"/>
                <a:cs typeface="Arial" charset="0"/>
              </a:rPr>
              <a:t>Data</a:t>
            </a:r>
            <a:endParaRPr lang="en-US" sz="9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2318566" y="2537534"/>
            <a:ext cx="1036772" cy="140400"/>
          </a:xfrm>
          <a:prstGeom prst="rect">
            <a:avLst/>
          </a:prstGeom>
          <a:solidFill>
            <a:srgbClr val="17365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7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Metrics</a:t>
            </a:r>
            <a:endParaRPr lang="en-US" sz="7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Left-Right Arrow 23"/>
          <p:cNvSpPr/>
          <p:nvPr/>
        </p:nvSpPr>
        <p:spPr bwMode="auto">
          <a:xfrm rot="5400000">
            <a:off x="5067466" y="1652121"/>
            <a:ext cx="437536" cy="232356"/>
          </a:xfrm>
          <a:prstGeom prst="leftRightArrow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US" sz="9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5" name="Rounded Rectangle 24"/>
          <p:cNvSpPr/>
          <p:nvPr/>
        </p:nvSpPr>
        <p:spPr bwMode="auto">
          <a:xfrm>
            <a:off x="778144" y="1607477"/>
            <a:ext cx="1058762" cy="3009063"/>
          </a:xfrm>
          <a:prstGeom prst="roundRect">
            <a:avLst>
              <a:gd name="adj" fmla="val 7124"/>
            </a:avLst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latin typeface="Arial" charset="0"/>
                <a:ea typeface="Arial" charset="0"/>
                <a:cs typeface="Arial" charset="0"/>
              </a:rPr>
              <a:t>DevOps</a:t>
            </a:r>
          </a:p>
        </p:txBody>
      </p:sp>
      <p:sp>
        <p:nvSpPr>
          <p:cNvPr id="27" name="Left-Right Arrow 26"/>
          <p:cNvSpPr/>
          <p:nvPr/>
        </p:nvSpPr>
        <p:spPr bwMode="auto">
          <a:xfrm rot="10800000">
            <a:off x="1836906" y="2694462"/>
            <a:ext cx="411319" cy="600548"/>
          </a:xfrm>
          <a:prstGeom prst="leftRightArrow">
            <a:avLst>
              <a:gd name="adj1" fmla="val 37340"/>
              <a:gd name="adj2" fmla="val 28896"/>
            </a:avLst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US" sz="9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2318565" y="2668355"/>
            <a:ext cx="1036774" cy="230400"/>
          </a:xfrm>
          <a:prstGeom prst="rect">
            <a:avLst/>
          </a:prstGeom>
          <a:solidFill>
            <a:srgbClr val="4088E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7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CloudWatch</a:t>
            </a:r>
            <a:endParaRPr lang="en-US" sz="7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3536859" y="2537534"/>
            <a:ext cx="1107883" cy="140400"/>
          </a:xfrm>
          <a:prstGeom prst="rect">
            <a:avLst/>
          </a:prstGeom>
          <a:solidFill>
            <a:srgbClr val="17365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7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Networking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3536858" y="2668355"/>
            <a:ext cx="1107884" cy="230400"/>
          </a:xfrm>
          <a:prstGeom prst="rect">
            <a:avLst/>
          </a:prstGeom>
          <a:solidFill>
            <a:srgbClr val="4088E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7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Overlay Network</a:t>
            </a:r>
            <a:endParaRPr lang="en-US" sz="7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4764151" y="2668355"/>
            <a:ext cx="1040469" cy="230400"/>
          </a:xfrm>
          <a:prstGeom prst="rect">
            <a:avLst/>
          </a:prstGeom>
          <a:solidFill>
            <a:srgbClr val="4088E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7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Flocker</a:t>
            </a:r>
            <a:endParaRPr lang="en-US" sz="7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2310894" y="3405790"/>
            <a:ext cx="1036772" cy="230400"/>
          </a:xfrm>
          <a:prstGeom prst="rect">
            <a:avLst/>
          </a:prstGeom>
          <a:solidFill>
            <a:srgbClr val="4088E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7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Docker</a:t>
            </a:r>
          </a:p>
        </p:txBody>
      </p:sp>
      <p:sp>
        <p:nvSpPr>
          <p:cNvPr id="35" name="Rectangle 34"/>
          <p:cNvSpPr/>
          <p:nvPr/>
        </p:nvSpPr>
        <p:spPr bwMode="auto">
          <a:xfrm>
            <a:off x="3528100" y="3405790"/>
            <a:ext cx="1037860" cy="230400"/>
          </a:xfrm>
          <a:prstGeom prst="rect">
            <a:avLst/>
          </a:prstGeom>
          <a:solidFill>
            <a:srgbClr val="4088E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7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Docker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2311383" y="3813675"/>
            <a:ext cx="1036283" cy="230400"/>
          </a:xfrm>
          <a:prstGeom prst="rect">
            <a:avLst/>
          </a:prstGeom>
          <a:solidFill>
            <a:srgbClr val="4088E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7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Amazon Linux</a:t>
            </a:r>
            <a:endParaRPr lang="en-US" sz="7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2310895" y="2217562"/>
            <a:ext cx="1036772" cy="230400"/>
          </a:xfrm>
          <a:prstGeom prst="rect">
            <a:avLst/>
          </a:prstGeom>
          <a:solidFill>
            <a:srgbClr val="4088E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7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Docker Compose</a:t>
            </a:r>
            <a:endParaRPr lang="en-US" sz="7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3536859" y="2217562"/>
            <a:ext cx="1112287" cy="230400"/>
          </a:xfrm>
          <a:prstGeom prst="rect">
            <a:avLst/>
          </a:prstGeom>
          <a:solidFill>
            <a:srgbClr val="4088E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7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Universal Control Plane</a:t>
            </a:r>
            <a:endParaRPr lang="en-US" sz="7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4767822" y="2217562"/>
            <a:ext cx="1036797" cy="230400"/>
          </a:xfrm>
          <a:prstGeom prst="rect">
            <a:avLst/>
          </a:prstGeom>
          <a:solidFill>
            <a:srgbClr val="4088E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Overlay DNS (intra-cluster)</a:t>
            </a:r>
            <a:endParaRPr lang="en-US" sz="6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2383021" y="4489717"/>
            <a:ext cx="1036772" cy="280591"/>
          </a:xfrm>
          <a:prstGeom prst="rect">
            <a:avLst/>
          </a:prstGeom>
          <a:solidFill>
            <a:srgbClr val="17365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EC2</a:t>
            </a:r>
            <a:endParaRPr lang="en-US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6" name="Left-Right Arrow 45"/>
          <p:cNvSpPr/>
          <p:nvPr/>
        </p:nvSpPr>
        <p:spPr bwMode="auto">
          <a:xfrm rot="10800000">
            <a:off x="7039923" y="2691155"/>
            <a:ext cx="411319" cy="600548"/>
          </a:xfrm>
          <a:prstGeom prst="leftRightArrow">
            <a:avLst>
              <a:gd name="adj1" fmla="val 37340"/>
              <a:gd name="adj2" fmla="val 28896"/>
            </a:avLst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US" sz="900" dirty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7435637" y="2305308"/>
            <a:ext cx="1058098" cy="1336426"/>
            <a:chOff x="7435637" y="2305308"/>
            <a:chExt cx="1058098" cy="1336426"/>
          </a:xfrm>
        </p:grpSpPr>
        <p:sp>
          <p:nvSpPr>
            <p:cNvPr id="22" name="Rectangle 21"/>
            <p:cNvSpPr/>
            <p:nvPr/>
          </p:nvSpPr>
          <p:spPr bwMode="auto">
            <a:xfrm>
              <a:off x="7447508" y="2795742"/>
              <a:ext cx="1036772" cy="140296"/>
            </a:xfrm>
            <a:prstGeom prst="rect">
              <a:avLst/>
            </a:prstGeom>
            <a:solidFill>
              <a:srgbClr val="17365E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Storage</a:t>
              </a:r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7435637" y="2305308"/>
              <a:ext cx="1036772" cy="140683"/>
            </a:xfrm>
            <a:prstGeom prst="rect">
              <a:avLst/>
            </a:prstGeom>
            <a:solidFill>
              <a:srgbClr val="17365E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Registry</a:t>
              </a: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7435637" y="2445991"/>
              <a:ext cx="1036772" cy="243650"/>
            </a:xfrm>
            <a:prstGeom prst="rect">
              <a:avLst/>
            </a:prstGeom>
            <a:solidFill>
              <a:srgbClr val="4088E7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 err="1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Docker</a:t>
              </a:r>
              <a:r>
                <a:rPr lang="en-US" sz="7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 Trusted Registry</a:t>
              </a:r>
            </a:p>
          </p:txBody>
        </p:sp>
        <p:sp>
          <p:nvSpPr>
            <p:cNvPr id="42" name="Rectangle 41"/>
            <p:cNvSpPr/>
            <p:nvPr/>
          </p:nvSpPr>
          <p:spPr bwMode="auto">
            <a:xfrm>
              <a:off x="7447508" y="2936038"/>
              <a:ext cx="1036772" cy="243650"/>
            </a:xfrm>
            <a:prstGeom prst="rect">
              <a:avLst/>
            </a:prstGeom>
            <a:solidFill>
              <a:srgbClr val="4088E7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 smtClean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Docker Volumes</a:t>
              </a:r>
              <a:endParaRPr lang="en-US" sz="7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7456963" y="3257788"/>
              <a:ext cx="1036772" cy="140296"/>
            </a:xfrm>
            <a:prstGeom prst="rect">
              <a:avLst/>
            </a:prstGeom>
            <a:solidFill>
              <a:srgbClr val="17365E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Storage</a:t>
              </a:r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7456963" y="3398084"/>
              <a:ext cx="1036772" cy="243650"/>
            </a:xfrm>
            <a:prstGeom prst="rect">
              <a:avLst/>
            </a:prstGeom>
            <a:solidFill>
              <a:srgbClr val="4088E7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 smtClean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EBS</a:t>
              </a:r>
              <a:endParaRPr lang="en-US" sz="7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52" name="Rectangle 51"/>
          <p:cNvSpPr/>
          <p:nvPr/>
        </p:nvSpPr>
        <p:spPr bwMode="auto">
          <a:xfrm>
            <a:off x="5903570" y="2078113"/>
            <a:ext cx="1036772" cy="159213"/>
          </a:xfrm>
          <a:prstGeom prst="rect">
            <a:avLst/>
          </a:prstGeom>
          <a:solidFill>
            <a:srgbClr val="17365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7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Service Discovery</a:t>
            </a:r>
          </a:p>
        </p:txBody>
      </p:sp>
      <p:sp>
        <p:nvSpPr>
          <p:cNvPr id="53" name="Rectangle 52"/>
          <p:cNvSpPr/>
          <p:nvPr/>
        </p:nvSpPr>
        <p:spPr bwMode="auto">
          <a:xfrm>
            <a:off x="5903569" y="2226837"/>
            <a:ext cx="1036773" cy="228295"/>
          </a:xfrm>
          <a:prstGeom prst="rect">
            <a:avLst/>
          </a:prstGeom>
          <a:solidFill>
            <a:srgbClr val="4088E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7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Interlock</a:t>
            </a:r>
            <a:endParaRPr lang="en-US" sz="7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310894" y="3284656"/>
            <a:ext cx="1036772" cy="140400"/>
          </a:xfrm>
          <a:prstGeom prst="rect">
            <a:avLst/>
          </a:prstGeom>
          <a:solidFill>
            <a:srgbClr val="17365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7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Engine</a:t>
            </a:r>
            <a:endParaRPr lang="en-US" sz="7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310894" y="3716578"/>
            <a:ext cx="1036772" cy="122400"/>
          </a:xfrm>
          <a:prstGeom prst="rect">
            <a:avLst/>
          </a:prstGeom>
          <a:solidFill>
            <a:srgbClr val="17365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7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Host OS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3529187" y="3284658"/>
            <a:ext cx="1036772" cy="122400"/>
          </a:xfrm>
          <a:prstGeom prst="rect">
            <a:avLst/>
          </a:prstGeom>
          <a:solidFill>
            <a:srgbClr val="17365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Container Tooling</a:t>
            </a:r>
            <a:endParaRPr lang="en-US" sz="6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888790" y="1885977"/>
            <a:ext cx="860728" cy="1960465"/>
            <a:chOff x="888790" y="1885977"/>
            <a:chExt cx="860728" cy="1960465"/>
          </a:xfrm>
        </p:grpSpPr>
        <p:sp>
          <p:nvSpPr>
            <p:cNvPr id="26" name="Rectangle 25"/>
            <p:cNvSpPr/>
            <p:nvPr/>
          </p:nvSpPr>
          <p:spPr bwMode="auto">
            <a:xfrm>
              <a:off x="888790" y="1885977"/>
              <a:ext cx="852036" cy="245550"/>
            </a:xfrm>
            <a:prstGeom prst="rect">
              <a:avLst/>
            </a:prstGeom>
            <a:solidFill>
              <a:srgbClr val="17365E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Image build/ Deployment</a:t>
              </a: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888790" y="2131527"/>
              <a:ext cx="852036" cy="234047"/>
            </a:xfrm>
            <a:prstGeom prst="rect">
              <a:avLst/>
            </a:prstGeom>
            <a:solidFill>
              <a:srgbClr val="4088E7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 err="1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Docker</a:t>
              </a:r>
              <a:r>
                <a:rPr lang="en-US" sz="7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 Trusted Registry</a:t>
              </a:r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912052" y="3061121"/>
              <a:ext cx="817714" cy="128404"/>
            </a:xfrm>
            <a:prstGeom prst="rect">
              <a:avLst/>
            </a:prstGeom>
            <a:solidFill>
              <a:srgbClr val="17365E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Monitoring</a:t>
              </a:r>
            </a:p>
          </p:txBody>
        </p:sp>
        <p:sp>
          <p:nvSpPr>
            <p:cNvPr id="55" name="Rectangle 54"/>
            <p:cNvSpPr/>
            <p:nvPr/>
          </p:nvSpPr>
          <p:spPr bwMode="auto">
            <a:xfrm>
              <a:off x="912085" y="3185605"/>
              <a:ext cx="816058" cy="202477"/>
            </a:xfrm>
            <a:prstGeom prst="rect">
              <a:avLst/>
            </a:prstGeom>
            <a:solidFill>
              <a:srgbClr val="4088E7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i-FI" sz="700" dirty="0" smtClean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CloudWatch</a:t>
              </a:r>
              <a:endParaRPr lang="en-US" sz="7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56" name="Rectangle 55"/>
            <p:cNvSpPr/>
            <p:nvPr/>
          </p:nvSpPr>
          <p:spPr bwMode="auto">
            <a:xfrm>
              <a:off x="912052" y="3519481"/>
              <a:ext cx="818103" cy="128404"/>
            </a:xfrm>
            <a:prstGeom prst="rect">
              <a:avLst/>
            </a:prstGeom>
            <a:solidFill>
              <a:srgbClr val="17365E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 smtClean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Logging</a:t>
              </a:r>
              <a:endParaRPr lang="en-US" sz="7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57" name="Rectangle 56"/>
            <p:cNvSpPr/>
            <p:nvPr/>
          </p:nvSpPr>
          <p:spPr bwMode="auto">
            <a:xfrm>
              <a:off x="912474" y="3643965"/>
              <a:ext cx="816058" cy="202477"/>
            </a:xfrm>
            <a:prstGeom prst="rect">
              <a:avLst/>
            </a:prstGeom>
            <a:solidFill>
              <a:srgbClr val="4088E7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i-FI" sz="600" dirty="0" smtClean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CloudWatch </a:t>
              </a:r>
              <a:r>
                <a:rPr lang="fi-FI" sz="600" dirty="0" err="1" smtClean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Logs</a:t>
              </a:r>
              <a:endParaRPr lang="en-US" sz="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58" name="Rectangle 57"/>
            <p:cNvSpPr/>
            <p:nvPr/>
          </p:nvSpPr>
          <p:spPr bwMode="auto">
            <a:xfrm>
              <a:off x="897482" y="2467032"/>
              <a:ext cx="852036" cy="264133"/>
            </a:xfrm>
            <a:prstGeom prst="rect">
              <a:avLst/>
            </a:prstGeom>
            <a:solidFill>
              <a:srgbClr val="17365E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Image build/ Deployment</a:t>
              </a:r>
            </a:p>
          </p:txBody>
        </p:sp>
        <p:sp>
          <p:nvSpPr>
            <p:cNvPr id="59" name="Rectangle 58"/>
            <p:cNvSpPr/>
            <p:nvPr/>
          </p:nvSpPr>
          <p:spPr bwMode="auto">
            <a:xfrm>
              <a:off x="897482" y="2712582"/>
              <a:ext cx="852036" cy="234047"/>
            </a:xfrm>
            <a:prstGeom prst="rect">
              <a:avLst/>
            </a:prstGeom>
            <a:solidFill>
              <a:srgbClr val="4088E7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 smtClean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Jenkins CI</a:t>
              </a:r>
              <a:endParaRPr lang="en-US" sz="7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286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about the old stuff?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530220" y="3564294"/>
            <a:ext cx="6260841" cy="746449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914400"/>
            <a:r>
              <a:rPr lang="en-US" b="1" kern="0" dirty="0">
                <a:solidFill>
                  <a:srgbClr val="FFFFFF"/>
                </a:solidFill>
                <a:latin typeface="Arial"/>
                <a:ea typeface=""/>
                <a:cs typeface=""/>
              </a:rPr>
              <a:t>Container Platform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118" y="2412546"/>
            <a:ext cx="1819469" cy="10234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935" y="2412546"/>
            <a:ext cx="1819469" cy="102345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02859" y="1898752"/>
            <a:ext cx="1492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>
                <a:latin typeface="Arial" charset="0"/>
                <a:ea typeface="Arial" charset="0"/>
                <a:cs typeface="Arial" charset="0"/>
              </a:rPr>
              <a:t>Old stuff</a:t>
            </a:r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72540" y="1898752"/>
            <a:ext cx="1492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New stuff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1" name="Shape 59"/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95978" y="3745812"/>
            <a:ext cx="505037" cy="3834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976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robots.com/images/Robot%20Integration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77" b="6073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0" y="1541124"/>
            <a:ext cx="9144000" cy="1754326"/>
          </a:xfrm>
          <a:prstGeom prst="rect">
            <a:avLst/>
          </a:prstGeom>
          <a:solidFill>
            <a:srgbClr val="595959">
              <a:alpha val="80000"/>
            </a:srgbClr>
          </a:solidFill>
        </p:spPr>
        <p:txBody>
          <a:bodyPr wrap="square" rtlCol="0">
            <a:normAutofit/>
          </a:bodyPr>
          <a:lstStyle>
            <a:defPPr>
              <a:defRPr lang="en-US"/>
            </a:defPPr>
            <a:lvl1pPr algn="ctr">
              <a:defRPr sz="5400"/>
            </a:lvl1pPr>
          </a:lstStyle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Efficiently migrating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applications to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containers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87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robots.com/images/Robot%20Integration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77" b="6073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595959">
              <a:alpha val="80000"/>
            </a:srgbClr>
          </a:solidFill>
        </p:spPr>
        <p:txBody>
          <a:bodyPr wrap="square" rtlCol="0">
            <a:normAutofit/>
          </a:bodyPr>
          <a:lstStyle/>
          <a:p>
            <a:pPr algn="ctr"/>
            <a:endParaRPr lang="en-US" sz="5400" dirty="0"/>
          </a:p>
        </p:txBody>
      </p:sp>
      <p:grpSp>
        <p:nvGrpSpPr>
          <p:cNvPr id="3" name="Group 2"/>
          <p:cNvGrpSpPr/>
          <p:nvPr/>
        </p:nvGrpSpPr>
        <p:grpSpPr>
          <a:xfrm>
            <a:off x="469824" y="577515"/>
            <a:ext cx="8204352" cy="3517734"/>
            <a:chOff x="779489" y="1394085"/>
            <a:chExt cx="10553074" cy="4822770"/>
          </a:xfrm>
        </p:grpSpPr>
        <p:sp>
          <p:nvSpPr>
            <p:cNvPr id="51" name="Rectangle 50"/>
            <p:cNvSpPr/>
            <p:nvPr/>
          </p:nvSpPr>
          <p:spPr>
            <a:xfrm>
              <a:off x="779489" y="1394085"/>
              <a:ext cx="3312826" cy="6595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latin typeface="Arial" charset="0"/>
                  <a:ea typeface="Arial" charset="0"/>
                  <a:cs typeface="Arial" charset="0"/>
                </a:rPr>
                <a:t>Central Internal Team</a:t>
              </a:r>
              <a:endParaRPr lang="en-US" sz="1400" dirty="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4407109" y="1394085"/>
              <a:ext cx="3312826" cy="6595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smtClean="0">
                  <a:latin typeface="Arial" charset="0"/>
                  <a:ea typeface="Arial" charset="0"/>
                  <a:cs typeface="Arial" charset="0"/>
                </a:rPr>
                <a:t>Project-based migration</a:t>
              </a:r>
              <a:endParaRPr lang="en-US" sz="1400" dirty="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8019737" y="1394085"/>
              <a:ext cx="3312826" cy="6595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latin typeface="Arial" charset="0"/>
                  <a:ea typeface="Arial" charset="0"/>
                  <a:cs typeface="Arial" charset="0"/>
                </a:rPr>
                <a:t>Migration factory</a:t>
              </a:r>
              <a:endParaRPr lang="en-US" sz="1400" dirty="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8019737" y="2141006"/>
              <a:ext cx="3312826" cy="13080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</a:pPr>
              <a:r>
                <a:rPr lang="en-US" altLang="en-US" sz="1400" dirty="0">
                  <a:latin typeface="Arial" charset="0"/>
                  <a:ea typeface="Arial" charset="0"/>
                  <a:cs typeface="Arial" charset="0"/>
                </a:rPr>
                <a:t>Centralized team working in concert with project teams to coordinate and migrate projects to the new platform</a:t>
              </a: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4407109" y="2171446"/>
              <a:ext cx="3312826" cy="10126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</a:pPr>
              <a:r>
                <a:rPr lang="en-US" altLang="en-US" sz="1400" dirty="0">
                  <a:latin typeface="Arial" charset="0"/>
                  <a:ea typeface="Arial" charset="0"/>
                  <a:cs typeface="Arial" charset="0"/>
                </a:rPr>
                <a:t>Leverage existing project team </a:t>
              </a:r>
              <a:r>
                <a:rPr lang="en-US" altLang="en-US" sz="1400" dirty="0" smtClean="0">
                  <a:latin typeface="Arial" charset="0"/>
                  <a:ea typeface="Arial" charset="0"/>
                  <a:cs typeface="Arial" charset="0"/>
                </a:rPr>
                <a:t>group to orchestrate and execute </a:t>
              </a:r>
              <a:r>
                <a:rPr lang="en-US" altLang="en-US" sz="1400" dirty="0">
                  <a:latin typeface="Arial" charset="0"/>
                  <a:ea typeface="Arial" charset="0"/>
                  <a:cs typeface="Arial" charset="0"/>
                </a:rPr>
                <a:t>migration effort</a:t>
              </a: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8019737" y="3550081"/>
              <a:ext cx="3312826" cy="2666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31775" lvl="0" indent="-2317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+"/>
              </a:pPr>
              <a:r>
                <a:rPr lang="en-US" altLang="en-US" sz="1400" dirty="0">
                  <a:latin typeface="Arial" charset="0"/>
                  <a:ea typeface="Arial" charset="0"/>
                  <a:cs typeface="Arial" charset="0"/>
                </a:rPr>
                <a:t>Fast, efficient deployment</a:t>
              </a:r>
            </a:p>
            <a:p>
              <a:pPr marL="231775" lvl="0" indent="-2317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+"/>
              </a:pPr>
              <a:r>
                <a:rPr lang="en-US" altLang="en-US" sz="1400" dirty="0">
                  <a:latin typeface="Arial" charset="0"/>
                  <a:ea typeface="Arial" charset="0"/>
                  <a:cs typeface="Arial" charset="0"/>
                </a:rPr>
                <a:t>Shared team </a:t>
              </a:r>
              <a:r>
                <a:rPr lang="en-US" altLang="en-US" sz="1400" dirty="0" smtClean="0">
                  <a:latin typeface="Arial" charset="0"/>
                  <a:ea typeface="Arial" charset="0"/>
                  <a:cs typeface="Arial" charset="0"/>
                </a:rPr>
                <a:t>provides economies </a:t>
              </a:r>
              <a:r>
                <a:rPr lang="en-US" altLang="en-US" sz="1400" dirty="0">
                  <a:latin typeface="Arial" charset="0"/>
                  <a:ea typeface="Arial" charset="0"/>
                  <a:cs typeface="Arial" charset="0"/>
                </a:rPr>
                <a:t>of scale and knowledge sharing</a:t>
              </a:r>
            </a:p>
            <a:p>
              <a:pPr marL="231775" lvl="0" indent="-2317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+"/>
              </a:pPr>
              <a:r>
                <a:rPr lang="en-US" altLang="en-US" sz="1400" dirty="0">
                  <a:latin typeface="Arial" charset="0"/>
                  <a:ea typeface="Arial" charset="0"/>
                  <a:cs typeface="Arial" charset="0"/>
                </a:rPr>
                <a:t>Optimized resource model</a:t>
              </a:r>
            </a:p>
            <a:p>
              <a:pPr marL="231775" lvl="0" indent="-2317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+"/>
              </a:pPr>
              <a:r>
                <a:rPr lang="en-US" altLang="en-US" sz="1400" dirty="0">
                  <a:latin typeface="Arial" charset="0"/>
                  <a:ea typeface="Arial" charset="0"/>
                  <a:cs typeface="Arial" charset="0"/>
                </a:rPr>
                <a:t>Focused on migration delivery and managed to avoid cost overruns</a:t>
              </a: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4407109" y="3550081"/>
              <a:ext cx="3432747" cy="20760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4625" lvl="0" indent="-1746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Tx/>
                <a:buChar char="-"/>
              </a:pPr>
              <a:r>
                <a:rPr lang="en-US" altLang="en-US" sz="1400" dirty="0" smtClean="0">
                  <a:latin typeface="Arial" charset="0"/>
                  <a:ea typeface="Arial" charset="0"/>
                  <a:cs typeface="Arial" charset="0"/>
                </a:rPr>
                <a:t>Increased number of resources</a:t>
              </a:r>
            </a:p>
            <a:p>
              <a:pPr marL="174625" lvl="0" indent="-1746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Tx/>
                <a:buChar char="-"/>
              </a:pPr>
              <a:r>
                <a:rPr lang="en-US" altLang="en-US" sz="1400" dirty="0" smtClean="0">
                  <a:latin typeface="Arial" charset="0"/>
                  <a:ea typeface="Arial" charset="0"/>
                  <a:cs typeface="Arial" charset="0"/>
                </a:rPr>
                <a:t>Limited cross-team knowledge sharing</a:t>
              </a:r>
            </a:p>
            <a:p>
              <a:pPr marL="174625" lvl="0" indent="-1746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Tx/>
                <a:buChar char="-"/>
              </a:pPr>
              <a:r>
                <a:rPr lang="en-US" altLang="en-US" sz="1400" dirty="0" smtClean="0">
                  <a:latin typeface="Arial" charset="0"/>
                  <a:ea typeface="Arial" charset="0"/>
                  <a:cs typeface="Arial" charset="0"/>
                </a:rPr>
                <a:t>Lengthier migration</a:t>
              </a:r>
            </a:p>
            <a:p>
              <a:pPr marL="174625" lvl="0" indent="-1746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Tx/>
                <a:buChar char="-"/>
              </a:pPr>
              <a:r>
                <a:rPr lang="en-US" altLang="en-US" sz="1400" dirty="0" smtClean="0">
                  <a:latin typeface="Arial" charset="0"/>
                  <a:ea typeface="Arial" charset="0"/>
                  <a:cs typeface="Arial" charset="0"/>
                </a:rPr>
                <a:t>Inconsistent migrations</a:t>
              </a:r>
              <a:endParaRPr lang="en-US" altLang="en-US" sz="1400" dirty="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779489" y="3550081"/>
              <a:ext cx="3312826" cy="1426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15888" lvl="0" indent="-1158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Tx/>
                <a:buChar char="-"/>
              </a:pPr>
              <a:r>
                <a:rPr lang="en-GB" altLang="en-US" sz="1400" dirty="0" smtClean="0">
                  <a:latin typeface="Arial" charset="0"/>
                  <a:ea typeface="Arial" charset="0"/>
                  <a:cs typeface="Arial" charset="0"/>
                </a:rPr>
                <a:t>Team has other priorities </a:t>
              </a:r>
            </a:p>
            <a:p>
              <a:pPr marL="115888" lvl="0" indent="-1158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Tx/>
                <a:buChar char="-"/>
              </a:pPr>
              <a:r>
                <a:rPr lang="en-GB" altLang="en-US" sz="1400" dirty="0" smtClean="0">
                  <a:latin typeface="Arial" charset="0"/>
                  <a:ea typeface="Arial" charset="0"/>
                  <a:cs typeface="Arial" charset="0"/>
                </a:rPr>
                <a:t>Limited or non-existent container skills</a:t>
              </a:r>
            </a:p>
            <a:p>
              <a:pPr marL="115888" lvl="0" indent="-1158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Tx/>
                <a:buChar char="-"/>
              </a:pPr>
              <a:r>
                <a:rPr lang="en-GB" altLang="en-US" sz="1400" dirty="0" smtClean="0">
                  <a:latin typeface="Arial" charset="0"/>
                  <a:ea typeface="Arial" charset="0"/>
                  <a:cs typeface="Arial" charset="0"/>
                </a:rPr>
                <a:t>Limited migration skills</a:t>
              </a:r>
              <a:endParaRPr lang="en-US" altLang="en-US" sz="1400" dirty="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779489" y="2156829"/>
              <a:ext cx="3312826" cy="10126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</a:pPr>
              <a:r>
                <a:rPr lang="en-US" altLang="en-US" sz="1400" dirty="0" smtClean="0">
                  <a:latin typeface="Arial" charset="0"/>
                  <a:ea typeface="Arial" charset="0"/>
                  <a:cs typeface="Arial" charset="0"/>
                </a:rPr>
                <a:t>Migration conducted by an internal team, staffed by current IT resources</a:t>
              </a:r>
              <a:endParaRPr lang="en-US" altLang="en-US" sz="1400" dirty="0">
                <a:latin typeface="Arial" charset="0"/>
                <a:ea typeface="Arial" charset="0"/>
                <a:cs typeface="Arial" charset="0"/>
              </a:endParaRPr>
            </a:p>
          </p:txBody>
        </p:sp>
        <p:cxnSp>
          <p:nvCxnSpPr>
            <p:cNvPr id="60" name="Straight Connector 59"/>
            <p:cNvCxnSpPr/>
            <p:nvPr/>
          </p:nvCxnSpPr>
          <p:spPr>
            <a:xfrm>
              <a:off x="4242216" y="1394085"/>
              <a:ext cx="0" cy="4807814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7839856" y="1394085"/>
              <a:ext cx="0" cy="4807814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032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ight Arrow 46"/>
          <p:cNvSpPr/>
          <p:nvPr/>
        </p:nvSpPr>
        <p:spPr>
          <a:xfrm>
            <a:off x="1301136" y="1677780"/>
            <a:ext cx="5126501" cy="1448360"/>
          </a:xfrm>
          <a:prstGeom prst="rightArrow">
            <a:avLst/>
          </a:prstGeom>
          <a:solidFill>
            <a:srgbClr val="6B7A7A"/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"/>
              <a:cs typeface="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476474" y="1320393"/>
            <a:ext cx="3015587" cy="2078490"/>
          </a:xfrm>
          <a:prstGeom prst="rect">
            <a:avLst/>
          </a:prstGeom>
          <a:solidFill>
            <a:srgbClr val="00AFEF">
              <a:lumMod val="50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"/>
                <a:cs typeface=""/>
              </a:rPr>
              <a:t>Migration Factory</a:t>
            </a:r>
          </a:p>
        </p:txBody>
      </p:sp>
      <p:sp>
        <p:nvSpPr>
          <p:cNvPr id="49" name="Rectangle 48"/>
          <p:cNvSpPr/>
          <p:nvPr/>
        </p:nvSpPr>
        <p:spPr>
          <a:xfrm>
            <a:off x="6427637" y="2975661"/>
            <a:ext cx="2169903" cy="423222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"/>
                <a:cs typeface=""/>
              </a:rPr>
              <a:t>Docker</a:t>
            </a:r>
          </a:p>
        </p:txBody>
      </p:sp>
      <p:sp>
        <p:nvSpPr>
          <p:cNvPr id="50" name="Rectangle 49"/>
          <p:cNvSpPr/>
          <p:nvPr/>
        </p:nvSpPr>
        <p:spPr>
          <a:xfrm>
            <a:off x="2650770" y="1599928"/>
            <a:ext cx="2647629" cy="423222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"/>
                <a:cs typeface=""/>
              </a:rPr>
              <a:t>Migration Team</a:t>
            </a:r>
          </a:p>
        </p:txBody>
      </p:sp>
      <p:sp>
        <p:nvSpPr>
          <p:cNvPr id="62" name="Rectangle 61"/>
          <p:cNvSpPr/>
          <p:nvPr/>
        </p:nvSpPr>
        <p:spPr>
          <a:xfrm>
            <a:off x="2650770" y="2176242"/>
            <a:ext cx="2647629" cy="1100376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"/>
                <a:cs typeface=""/>
              </a:rPr>
              <a:t>Migration Framework</a:t>
            </a:r>
            <a:endParaRPr kumimoji="0" lang="en-US" sz="11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"/>
              <a:cs typeface="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2775267" y="2467794"/>
            <a:ext cx="722080" cy="310363"/>
          </a:xfrm>
          <a:prstGeom prst="rect">
            <a:avLst/>
          </a:prstGeom>
          <a:solidFill>
            <a:srgbClr val="00B0F0"/>
          </a:solidFill>
          <a:ln w="1905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"/>
                <a:cs typeface=""/>
              </a:rPr>
              <a:t>Container Patterns</a:t>
            </a:r>
          </a:p>
        </p:txBody>
      </p:sp>
      <p:sp>
        <p:nvSpPr>
          <p:cNvPr id="64" name="Rectangle 63"/>
          <p:cNvSpPr/>
          <p:nvPr/>
        </p:nvSpPr>
        <p:spPr>
          <a:xfrm>
            <a:off x="3613544" y="2464138"/>
            <a:ext cx="722080" cy="310363"/>
          </a:xfrm>
          <a:prstGeom prst="rect">
            <a:avLst/>
          </a:prstGeom>
          <a:solidFill>
            <a:srgbClr val="00B0F0"/>
          </a:solidFill>
          <a:ln w="1905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"/>
                <a:cs typeface=""/>
              </a:rPr>
              <a:t>Container </a:t>
            </a:r>
            <a:r>
              <a:rPr kumimoji="0" lang="en-US" sz="7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"/>
                <a:cs typeface=""/>
              </a:rPr>
              <a:t>Best Practices</a:t>
            </a:r>
            <a:endParaRPr kumimoji="0" lang="en-US" sz="7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"/>
              <a:cs typeface="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4426922" y="2472496"/>
            <a:ext cx="722080" cy="310363"/>
          </a:xfrm>
          <a:prstGeom prst="rect">
            <a:avLst/>
          </a:prstGeom>
          <a:solidFill>
            <a:srgbClr val="00B0F0"/>
          </a:solidFill>
          <a:ln w="1905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"/>
                <a:cs typeface=""/>
              </a:rPr>
              <a:t>Base Images</a:t>
            </a:r>
            <a:endParaRPr kumimoji="0" lang="en-US" sz="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"/>
              <a:cs typeface="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2775266" y="2872206"/>
            <a:ext cx="2373736" cy="310363"/>
          </a:xfrm>
          <a:prstGeom prst="rect">
            <a:avLst/>
          </a:prstGeom>
          <a:solidFill>
            <a:srgbClr val="00B0F0"/>
          </a:solidFill>
          <a:ln w="1905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0" dirty="0" smtClean="0">
                <a:solidFill>
                  <a:srgbClr val="FFFFFF"/>
                </a:solidFill>
                <a:latin typeface="Arial"/>
                <a:ea typeface=""/>
                <a:cs typeface=""/>
              </a:rPr>
              <a:t>Container Reference Architecture</a:t>
            </a:r>
            <a:endParaRPr kumimoji="0" lang="en-US" sz="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"/>
              <a:cs typeface=""/>
            </a:endParaRPr>
          </a:p>
        </p:txBody>
      </p:sp>
      <p:pic>
        <p:nvPicPr>
          <p:cNvPr id="79" name="Picture 7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2755437" y="1621351"/>
            <a:ext cx="134294" cy="388737"/>
          </a:xfrm>
          <a:prstGeom prst="rect">
            <a:avLst/>
          </a:prstGeom>
        </p:spPr>
      </p:pic>
      <p:pic>
        <p:nvPicPr>
          <p:cNvPr id="80" name="Shape 59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27637" y="2990863"/>
            <a:ext cx="505037" cy="383412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Rectangle 81"/>
          <p:cNvSpPr/>
          <p:nvPr/>
        </p:nvSpPr>
        <p:spPr>
          <a:xfrm>
            <a:off x="566991" y="1527303"/>
            <a:ext cx="805078" cy="323959"/>
          </a:xfrm>
          <a:prstGeom prst="rect">
            <a:avLst/>
          </a:prstGeom>
          <a:solidFill>
            <a:srgbClr val="00AFEF">
              <a:lumMod val="60000"/>
              <a:lumOff val="40000"/>
            </a:srgbClr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"/>
                <a:cs typeface=""/>
              </a:rPr>
              <a:t>Legacy Application</a:t>
            </a:r>
          </a:p>
        </p:txBody>
      </p:sp>
      <p:sp>
        <p:nvSpPr>
          <p:cNvPr id="83" name="Rectangle 82"/>
          <p:cNvSpPr/>
          <p:nvPr/>
        </p:nvSpPr>
        <p:spPr>
          <a:xfrm>
            <a:off x="566991" y="1937995"/>
            <a:ext cx="805078" cy="323959"/>
          </a:xfrm>
          <a:prstGeom prst="rect">
            <a:avLst/>
          </a:prstGeom>
          <a:solidFill>
            <a:srgbClr val="00AFEF">
              <a:lumMod val="60000"/>
              <a:lumOff val="40000"/>
            </a:srgbClr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"/>
                <a:cs typeface=""/>
              </a:rPr>
              <a:t>Legacy Application</a:t>
            </a:r>
          </a:p>
        </p:txBody>
      </p:sp>
      <p:sp>
        <p:nvSpPr>
          <p:cNvPr id="84" name="Rectangle 83"/>
          <p:cNvSpPr/>
          <p:nvPr/>
        </p:nvSpPr>
        <p:spPr>
          <a:xfrm>
            <a:off x="566991" y="2347333"/>
            <a:ext cx="805078" cy="323959"/>
          </a:xfrm>
          <a:prstGeom prst="rect">
            <a:avLst/>
          </a:prstGeom>
          <a:solidFill>
            <a:srgbClr val="00AFEF">
              <a:lumMod val="60000"/>
              <a:lumOff val="40000"/>
            </a:srgbClr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"/>
                <a:cs typeface=""/>
              </a:rPr>
              <a:t>Legacy Application</a:t>
            </a:r>
          </a:p>
        </p:txBody>
      </p:sp>
      <p:sp>
        <p:nvSpPr>
          <p:cNvPr id="85" name="Rectangle 84"/>
          <p:cNvSpPr/>
          <p:nvPr/>
        </p:nvSpPr>
        <p:spPr>
          <a:xfrm>
            <a:off x="566991" y="2774501"/>
            <a:ext cx="805078" cy="323959"/>
          </a:xfrm>
          <a:prstGeom prst="rect">
            <a:avLst/>
          </a:prstGeom>
          <a:solidFill>
            <a:srgbClr val="00AFEF">
              <a:lumMod val="60000"/>
              <a:lumOff val="40000"/>
            </a:srgbClr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"/>
                <a:cs typeface=""/>
              </a:rPr>
              <a:t>Legacy Application</a:t>
            </a:r>
          </a:p>
        </p:txBody>
      </p:sp>
      <p:sp>
        <p:nvSpPr>
          <p:cNvPr id="86" name="Rectangle 85"/>
          <p:cNvSpPr/>
          <p:nvPr/>
        </p:nvSpPr>
        <p:spPr>
          <a:xfrm>
            <a:off x="1488038" y="2185353"/>
            <a:ext cx="805078" cy="323959"/>
          </a:xfrm>
          <a:prstGeom prst="rect">
            <a:avLst/>
          </a:prstGeom>
          <a:solidFill>
            <a:srgbClr val="00AFEF">
              <a:lumMod val="60000"/>
              <a:lumOff val="40000"/>
            </a:srgbClr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"/>
                <a:cs typeface=""/>
              </a:rPr>
              <a:t>Legacy Application</a:t>
            </a:r>
          </a:p>
        </p:txBody>
      </p:sp>
      <p:pic>
        <p:nvPicPr>
          <p:cNvPr id="89" name="Picture 8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9234" y="1851262"/>
            <a:ext cx="1819469" cy="1023451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1"/>
          </p:nvPr>
        </p:nvSpPr>
        <p:spPr>
          <a:xfrm>
            <a:off x="281708" y="3787315"/>
            <a:ext cx="8413750" cy="1191936"/>
          </a:xfrm>
        </p:spPr>
        <p:txBody>
          <a:bodyPr/>
          <a:lstStyle/>
          <a:p>
            <a:pPr defTabSz="914400">
              <a:buFont typeface="Arial" charset="0"/>
              <a:buChar char="•"/>
            </a:pPr>
            <a:r>
              <a:rPr lang="en-US" b="1" dirty="0" smtClean="0">
                <a:latin typeface="Arial"/>
              </a:rPr>
              <a:t>Repeatable, industrialized</a:t>
            </a:r>
            <a:endParaRPr lang="en-US" dirty="0">
              <a:latin typeface="Arial"/>
            </a:endParaRPr>
          </a:p>
          <a:p>
            <a:pPr defTabSz="914400">
              <a:buFont typeface="Arial" charset="0"/>
              <a:buChar char="•"/>
            </a:pPr>
            <a:r>
              <a:rPr lang="en-US" b="1" dirty="0">
                <a:latin typeface="Arial"/>
              </a:rPr>
              <a:t>Low risk</a:t>
            </a:r>
          </a:p>
          <a:p>
            <a:pPr defTabSz="914400">
              <a:buFont typeface="Arial" charset="0"/>
              <a:buChar char="•"/>
            </a:pPr>
            <a:r>
              <a:rPr lang="en-US" b="1" dirty="0" smtClean="0">
                <a:latin typeface="Arial"/>
              </a:rPr>
              <a:t>Cost-efficient</a:t>
            </a:r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1145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hevron 22"/>
          <p:cNvSpPr/>
          <p:nvPr/>
        </p:nvSpPr>
        <p:spPr>
          <a:xfrm>
            <a:off x="4086529" y="2182684"/>
            <a:ext cx="4862444" cy="1227173"/>
          </a:xfrm>
          <a:prstGeom prst="chevron">
            <a:avLst>
              <a:gd name="adj" fmla="val 26970"/>
            </a:avLst>
          </a:prstGeom>
          <a:solidFill>
            <a:srgbClr val="778888">
              <a:lumMod val="60000"/>
              <a:lumOff val="40000"/>
            </a:srgbClr>
          </a:solidFill>
          <a:ln w="38100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t" anchorCtr="0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Migration &amp; Rollout</a:t>
            </a:r>
          </a:p>
        </p:txBody>
      </p:sp>
      <p:sp>
        <p:nvSpPr>
          <p:cNvPr id="24" name="Pentagon 23"/>
          <p:cNvSpPr/>
          <p:nvPr/>
        </p:nvSpPr>
        <p:spPr>
          <a:xfrm>
            <a:off x="188969" y="2184311"/>
            <a:ext cx="4280739" cy="1227173"/>
          </a:xfrm>
          <a:prstGeom prst="homePlate">
            <a:avLst>
              <a:gd name="adj" fmla="val 25531"/>
            </a:avLst>
          </a:prstGeom>
          <a:solidFill>
            <a:srgbClr val="0088EE"/>
          </a:solidFill>
          <a:ln w="38100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t" anchorCtr="0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Discovery &amp; Assessment</a:t>
            </a:r>
          </a:p>
        </p:txBody>
      </p:sp>
      <p:sp>
        <p:nvSpPr>
          <p:cNvPr id="25" name="Pentagon 24"/>
          <p:cNvSpPr/>
          <p:nvPr/>
        </p:nvSpPr>
        <p:spPr>
          <a:xfrm>
            <a:off x="265849" y="2506791"/>
            <a:ext cx="1341165" cy="863573"/>
          </a:xfrm>
          <a:prstGeom prst="homePlate">
            <a:avLst>
              <a:gd name="adj" fmla="val 25531"/>
            </a:avLst>
          </a:prstGeom>
          <a:solidFill>
            <a:srgbClr val="778888">
              <a:lumMod val="90000"/>
            </a:srgbClr>
          </a:solidFill>
          <a:ln w="38100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High-Level Assessment &amp; Planning</a:t>
            </a:r>
          </a:p>
        </p:txBody>
      </p:sp>
      <p:sp>
        <p:nvSpPr>
          <p:cNvPr id="26" name="Chevron 25"/>
          <p:cNvSpPr/>
          <p:nvPr/>
        </p:nvSpPr>
        <p:spPr>
          <a:xfrm>
            <a:off x="1670791" y="2506791"/>
            <a:ext cx="1306163" cy="460567"/>
          </a:xfrm>
          <a:prstGeom prst="chevron">
            <a:avLst>
              <a:gd name="adj" fmla="val 26970"/>
            </a:avLst>
          </a:prstGeom>
          <a:solidFill>
            <a:srgbClr val="778888">
              <a:lumMod val="90000"/>
            </a:srgbClr>
          </a:solidFill>
          <a:ln w="38100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Detailed Application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Assessment</a:t>
            </a:r>
          </a:p>
        </p:txBody>
      </p:sp>
      <p:sp>
        <p:nvSpPr>
          <p:cNvPr id="27" name="Chevron 26"/>
          <p:cNvSpPr/>
          <p:nvPr/>
        </p:nvSpPr>
        <p:spPr>
          <a:xfrm>
            <a:off x="5902336" y="2506791"/>
            <a:ext cx="1652107" cy="863573"/>
          </a:xfrm>
          <a:prstGeom prst="chevron">
            <a:avLst>
              <a:gd name="adj" fmla="val 26970"/>
            </a:avLst>
          </a:prstGeom>
          <a:solidFill>
            <a:srgbClr val="00B0F0"/>
          </a:solidFill>
          <a:ln w="38100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Testing &amp; Certification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0" y="1649575"/>
            <a:ext cx="1805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Establish Overall Migration Plan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931847" y="1652201"/>
            <a:ext cx="21184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Perform Detailed Migration Planning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995363" y="1652630"/>
            <a:ext cx="227207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Upgrade/Migrate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Applications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1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1" name="Chevron 30"/>
          <p:cNvSpPr/>
          <p:nvPr/>
        </p:nvSpPr>
        <p:spPr>
          <a:xfrm>
            <a:off x="2976954" y="2515004"/>
            <a:ext cx="1372021" cy="452354"/>
          </a:xfrm>
          <a:prstGeom prst="chevron">
            <a:avLst>
              <a:gd name="adj" fmla="val 26970"/>
            </a:avLst>
          </a:prstGeom>
          <a:solidFill>
            <a:srgbClr val="778888">
              <a:lumMod val="90000"/>
            </a:srgbClr>
          </a:solidFill>
          <a:ln w="38100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App. Architecture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Recommendations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185362" y="1643637"/>
            <a:ext cx="227207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Certify/Deploy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Applications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1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1687247" y="3008469"/>
            <a:ext cx="2442197" cy="361898"/>
          </a:xfrm>
          <a:prstGeom prst="chevron">
            <a:avLst>
              <a:gd name="adj" fmla="val 26970"/>
            </a:avLst>
          </a:prstGeom>
          <a:solidFill>
            <a:srgbClr val="778888">
              <a:lumMod val="90000"/>
            </a:srgbClr>
          </a:solidFill>
          <a:ln w="38100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Container Infrastructure Planning</a:t>
            </a:r>
          </a:p>
        </p:txBody>
      </p:sp>
      <p:sp>
        <p:nvSpPr>
          <p:cNvPr id="34" name="Chevron 33"/>
          <p:cNvSpPr/>
          <p:nvPr/>
        </p:nvSpPr>
        <p:spPr>
          <a:xfrm>
            <a:off x="7483199" y="2515004"/>
            <a:ext cx="1277479" cy="855360"/>
          </a:xfrm>
          <a:prstGeom prst="chevron">
            <a:avLst>
              <a:gd name="adj" fmla="val 26970"/>
            </a:avLst>
          </a:prstGeom>
          <a:solidFill>
            <a:srgbClr val="00B0F0"/>
          </a:solidFill>
          <a:ln w="38100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100" kern="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Rollout &amp; </a:t>
            </a:r>
            <a:r>
              <a:rPr lang="en-US" sz="1100" kern="0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Decom-mission</a:t>
            </a:r>
            <a:endParaRPr lang="en-US" sz="1100" kern="0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4394152" y="2506791"/>
            <a:ext cx="1582717" cy="863573"/>
          </a:xfrm>
          <a:prstGeom prst="chevron">
            <a:avLst>
              <a:gd name="adj" fmla="val 26970"/>
            </a:avLst>
          </a:prstGeom>
          <a:solidFill>
            <a:srgbClr val="00B0F0"/>
          </a:solidFill>
          <a:ln w="38100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Containerize Application</a:t>
            </a:r>
          </a:p>
        </p:txBody>
      </p:sp>
      <p:sp>
        <p:nvSpPr>
          <p:cNvPr id="36" name="Chevron 35"/>
          <p:cNvSpPr/>
          <p:nvPr/>
        </p:nvSpPr>
        <p:spPr bwMode="auto">
          <a:xfrm>
            <a:off x="1767221" y="1669317"/>
            <a:ext cx="318319" cy="367321"/>
          </a:xfrm>
          <a:prstGeom prst="chevron">
            <a:avLst/>
          </a:prstGeom>
          <a:solidFill>
            <a:srgbClr val="408FC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7" name="Chevron 36"/>
          <p:cNvSpPr/>
          <p:nvPr/>
        </p:nvSpPr>
        <p:spPr bwMode="auto">
          <a:xfrm>
            <a:off x="3907557" y="1669316"/>
            <a:ext cx="318319" cy="367321"/>
          </a:xfrm>
          <a:prstGeom prst="chevron">
            <a:avLst/>
          </a:prstGeom>
          <a:solidFill>
            <a:srgbClr val="408FC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8" name="Chevron 37"/>
          <p:cNvSpPr/>
          <p:nvPr/>
        </p:nvSpPr>
        <p:spPr bwMode="auto">
          <a:xfrm>
            <a:off x="6058881" y="1669316"/>
            <a:ext cx="318319" cy="367321"/>
          </a:xfrm>
          <a:prstGeom prst="chevron">
            <a:avLst/>
          </a:prstGeom>
          <a:solidFill>
            <a:srgbClr val="408FC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5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T Setup-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4361" y="1754663"/>
            <a:ext cx="4764427" cy="771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200"/>
              </a:lnSpc>
            </a:pPr>
            <a:r>
              <a:rPr lang="en-US" sz="4800" b="1" dirty="0" smtClean="0">
                <a:solidFill>
                  <a:schemeClr val="bg1"/>
                </a:solidFill>
                <a:latin typeface="Arial"/>
                <a:cs typeface="Arial"/>
              </a:rPr>
              <a:t>Thank you!</a:t>
            </a:r>
            <a:endParaRPr lang="en-US" sz="4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5301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88242" y="1286025"/>
            <a:ext cx="5824716" cy="2436713"/>
            <a:chOff x="1369448" y="2136925"/>
            <a:chExt cx="5824716" cy="2436713"/>
          </a:xfrm>
        </p:grpSpPr>
        <p:sp>
          <p:nvSpPr>
            <p:cNvPr id="10" name="Text Placeholder 12"/>
            <p:cNvSpPr txBox="1">
              <a:spLocks/>
            </p:cNvSpPr>
            <p:nvPr/>
          </p:nvSpPr>
          <p:spPr>
            <a:xfrm>
              <a:off x="1807029" y="2136925"/>
              <a:ext cx="5387135" cy="2436713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@</a:t>
              </a:r>
              <a:r>
                <a:rPr lang="en-US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oscarrenalias</a:t>
              </a:r>
              <a:endParaRPr lang="en-US" sz="24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en-US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github.com</a:t>
              </a:r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/</a:t>
              </a:r>
              <a:r>
                <a:rPr lang="en-US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accenture</a:t>
              </a:r>
              <a:endParaRPr lang="en-US" sz="24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en-US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oscar.renalias@accenture.com</a:t>
              </a:r>
              <a:endParaRPr lang="en-US" sz="24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en-US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www.linkedin.com</a:t>
              </a:r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/</a:t>
              </a:r>
              <a:r>
                <a:rPr lang="en-US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oscarrenalias</a:t>
              </a:r>
              <a:endParaRPr lang="en-US" sz="24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en-US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www.slideshare.net</a:t>
              </a:r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/</a:t>
              </a:r>
              <a:r>
                <a:rPr lang="en-US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oscarrenalias</a:t>
              </a:r>
              <a:endParaRPr lang="en-US" sz="24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indent="0">
                <a:buFont typeface="Arial" panose="020B0604020202020204" pitchFamily="34" charset="0"/>
                <a:buNone/>
              </a:pP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1369448" y="2158697"/>
              <a:ext cx="463278" cy="2128632"/>
              <a:chOff x="1369448" y="2158697"/>
              <a:chExt cx="463278" cy="2128632"/>
            </a:xfrm>
          </p:grpSpPr>
          <p:pic>
            <p:nvPicPr>
              <p:cNvPr id="13" name="Picture 2" descr="http://wriber.com/static/images/banner-email-icon.png"/>
              <p:cNvPicPr>
                <a:picLocks noChangeAspect="1" noChangeArrowheads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53205" y="3114585"/>
                <a:ext cx="295764" cy="2957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Picture 13" descr="http://jdpirtle.com/images/social_icons/github_white.png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53492" y="2660325"/>
                <a:ext cx="295190" cy="295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8" descr="http://www.iconsdb.com/icons/download/white/twitter-256.png"/>
              <p:cNvPicPr>
                <a:picLocks noChangeAspect="1" noChangeArrowheads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04703" y="2158697"/>
                <a:ext cx="392768" cy="39276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10" descr="http://www.liviocapalbo.com/img/linkedin-icon_white.png"/>
              <p:cNvPicPr>
                <a:picLocks noChangeAspect="1" noChangeArrowheads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69448" y="3421717"/>
                <a:ext cx="463278" cy="4632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" name="Picture 12" descr="http://www.actuate.com/images/body/slideshare-white-logo-400px.png"/>
              <p:cNvPicPr>
                <a:picLocks noChangeAspect="1" noChangeArrowheads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42986" y="3971127"/>
                <a:ext cx="316202" cy="3162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87263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92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595959">
              <a:alpha val="80000"/>
            </a:srgbClr>
          </a:solidFill>
        </p:spPr>
        <p:txBody>
          <a:bodyPr wrap="square" rtlCol="0">
            <a:normAutofit/>
          </a:bodyPr>
          <a:lstStyle/>
          <a:p>
            <a:pPr algn="ctr"/>
            <a:endParaRPr lang="en-US" sz="5400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93306" y="2583681"/>
            <a:ext cx="1033425" cy="264104"/>
          </a:xfrm>
          <a:prstGeom prst="rect">
            <a:avLst/>
          </a:prstGeom>
          <a:solidFill>
            <a:schemeClr val="accent1"/>
          </a:solidFill>
          <a:ln w="6350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algn="ctr">
              <a:spcBef>
                <a:spcPct val="30000"/>
              </a:spcBef>
            </a:pPr>
            <a:r>
              <a:rPr lang="en-US" sz="900" dirty="0" smtClean="0">
                <a:latin typeface="Arial" charset="0"/>
                <a:ea typeface="Arial" charset="0"/>
                <a:cs typeface="Arial" charset="0"/>
              </a:rPr>
              <a:t>Container Benefits</a:t>
            </a:r>
            <a:endParaRPr lang="en-US" sz="9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443298" y="968246"/>
            <a:ext cx="1033425" cy="264104"/>
          </a:xfrm>
          <a:prstGeom prst="rect">
            <a:avLst/>
          </a:prstGeom>
          <a:solidFill>
            <a:schemeClr val="accent1"/>
          </a:solidFill>
          <a:ln w="6350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algn="ctr">
              <a:spcBef>
                <a:spcPct val="30000"/>
              </a:spcBef>
            </a:pPr>
            <a:r>
              <a:rPr lang="en-US" sz="900" dirty="0" smtClean="0">
                <a:latin typeface="Arial" charset="0"/>
                <a:ea typeface="Arial" charset="0"/>
                <a:cs typeface="Arial" charset="0"/>
              </a:rPr>
              <a:t>Infrastructure Efficiency</a:t>
            </a:r>
            <a:endParaRPr lang="en-US" sz="9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43299" y="2583682"/>
            <a:ext cx="1033425" cy="264104"/>
          </a:xfrm>
          <a:prstGeom prst="rect">
            <a:avLst/>
          </a:prstGeom>
          <a:solidFill>
            <a:schemeClr val="accent1"/>
          </a:solidFill>
          <a:ln w="6350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algn="ctr">
              <a:spcBef>
                <a:spcPct val="30000"/>
              </a:spcBef>
            </a:pPr>
            <a:r>
              <a:rPr lang="en-US" sz="900" dirty="0" smtClean="0">
                <a:latin typeface="Arial" charset="0"/>
                <a:ea typeface="Arial" charset="0"/>
                <a:cs typeface="Arial" charset="0"/>
              </a:rPr>
              <a:t>DevOps</a:t>
            </a:r>
            <a:endParaRPr lang="en-US" sz="9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43300" y="4362911"/>
            <a:ext cx="1033425" cy="264104"/>
          </a:xfrm>
          <a:prstGeom prst="rect">
            <a:avLst/>
          </a:prstGeom>
          <a:solidFill>
            <a:schemeClr val="accent1"/>
          </a:solidFill>
          <a:ln w="6350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algn="ctr">
              <a:spcBef>
                <a:spcPct val="30000"/>
              </a:spcBef>
            </a:pPr>
            <a:r>
              <a:rPr lang="en-US" sz="900" dirty="0" smtClean="0">
                <a:latin typeface="Arial" charset="0"/>
                <a:ea typeface="Arial" charset="0"/>
                <a:cs typeface="Arial" charset="0"/>
              </a:rPr>
              <a:t>Architecture</a:t>
            </a:r>
            <a:endParaRPr lang="en-US" sz="9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929338" y="476431"/>
            <a:ext cx="1033425" cy="264104"/>
          </a:xfrm>
          <a:prstGeom prst="rect">
            <a:avLst/>
          </a:prstGeom>
          <a:solidFill>
            <a:schemeClr val="accent1"/>
          </a:solidFill>
          <a:ln w="6350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algn="ctr">
              <a:spcBef>
                <a:spcPct val="30000"/>
              </a:spcBef>
            </a:pPr>
            <a:r>
              <a:rPr lang="en-US" sz="900" dirty="0" smtClean="0">
                <a:latin typeface="Arial" charset="0"/>
                <a:ea typeface="Arial" charset="0"/>
                <a:cs typeface="Arial" charset="0"/>
              </a:rPr>
              <a:t>Virtualization</a:t>
            </a:r>
            <a:r>
              <a:rPr lang="en-US" sz="900" dirty="0" smtClean="0">
                <a:latin typeface="Arial" charset="0"/>
                <a:ea typeface="Arial" charset="0"/>
                <a:cs typeface="Arial" charset="0"/>
              </a:rPr>
              <a:t>/ Cloud </a:t>
            </a:r>
            <a:r>
              <a:rPr lang="en-US" sz="900" dirty="0" smtClean="0">
                <a:latin typeface="Arial" charset="0"/>
                <a:ea typeface="Arial" charset="0"/>
                <a:cs typeface="Arial" charset="0"/>
              </a:rPr>
              <a:t>savings</a:t>
            </a:r>
            <a:endParaRPr lang="en-US" sz="9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929338" y="957126"/>
            <a:ext cx="1033425" cy="264104"/>
          </a:xfrm>
          <a:prstGeom prst="rect">
            <a:avLst/>
          </a:prstGeom>
          <a:solidFill>
            <a:schemeClr val="accent1"/>
          </a:solidFill>
          <a:ln w="6350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algn="ctr">
              <a:spcBef>
                <a:spcPct val="30000"/>
              </a:spcBef>
            </a:pPr>
            <a:r>
              <a:rPr lang="en-US" sz="900" dirty="0" smtClean="0">
                <a:latin typeface="Arial" charset="0"/>
                <a:ea typeface="Arial" charset="0"/>
                <a:cs typeface="Arial" charset="0"/>
              </a:rPr>
              <a:t>Hardware savings</a:t>
            </a:r>
            <a:endParaRPr lang="en-US" sz="9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2929335" y="1488229"/>
            <a:ext cx="1033425" cy="264104"/>
          </a:xfrm>
          <a:prstGeom prst="rect">
            <a:avLst/>
          </a:prstGeom>
          <a:solidFill>
            <a:schemeClr val="accent1"/>
          </a:solidFill>
          <a:ln w="6350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algn="ctr">
              <a:spcBef>
                <a:spcPct val="30000"/>
              </a:spcBef>
            </a:pPr>
            <a:r>
              <a:rPr lang="en-US" sz="900" dirty="0" smtClean="0">
                <a:latin typeface="Arial" charset="0"/>
                <a:ea typeface="Arial" charset="0"/>
                <a:cs typeface="Arial" charset="0"/>
              </a:rPr>
              <a:t>Flexible platforms</a:t>
            </a:r>
            <a:endParaRPr lang="en-US" sz="9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929335" y="2004621"/>
            <a:ext cx="1033425" cy="264104"/>
          </a:xfrm>
          <a:prstGeom prst="rect">
            <a:avLst/>
          </a:prstGeom>
          <a:solidFill>
            <a:schemeClr val="accent1"/>
          </a:solidFill>
          <a:ln w="6350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algn="ctr">
              <a:spcBef>
                <a:spcPct val="30000"/>
              </a:spcBef>
            </a:pPr>
            <a:r>
              <a:rPr lang="en-US" sz="900" dirty="0" smtClean="0">
                <a:latin typeface="Arial" charset="0"/>
                <a:ea typeface="Arial" charset="0"/>
                <a:cs typeface="Arial" charset="0"/>
              </a:rPr>
              <a:t>Predictability</a:t>
            </a:r>
            <a:endParaRPr lang="en-US" sz="9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929340" y="2582290"/>
            <a:ext cx="1033425" cy="264104"/>
          </a:xfrm>
          <a:prstGeom prst="rect">
            <a:avLst/>
          </a:prstGeom>
          <a:solidFill>
            <a:schemeClr val="accent1"/>
          </a:solidFill>
          <a:ln w="6350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algn="ctr">
              <a:spcBef>
                <a:spcPct val="30000"/>
              </a:spcBef>
            </a:pPr>
            <a:r>
              <a:rPr lang="en-US" sz="800" dirty="0" smtClean="0">
                <a:latin typeface="Arial" charset="0"/>
                <a:ea typeface="Arial" charset="0"/>
                <a:cs typeface="Arial" charset="0"/>
              </a:rPr>
              <a:t>Flexible application environments</a:t>
            </a:r>
            <a:endParaRPr lang="en-US" sz="8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2929335" y="3231658"/>
            <a:ext cx="1033425" cy="264104"/>
          </a:xfrm>
          <a:prstGeom prst="rect">
            <a:avLst/>
          </a:prstGeom>
          <a:solidFill>
            <a:schemeClr val="accent1"/>
          </a:solidFill>
          <a:ln w="6350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algn="ctr">
              <a:spcBef>
                <a:spcPct val="30000"/>
              </a:spcBef>
            </a:pPr>
            <a:r>
              <a:rPr lang="en-US" sz="900" dirty="0" smtClean="0">
                <a:latin typeface="Arial" charset="0"/>
                <a:ea typeface="Arial" charset="0"/>
                <a:cs typeface="Arial" charset="0"/>
              </a:rPr>
              <a:t>Efficiency</a:t>
            </a:r>
            <a:endParaRPr lang="en-US" sz="900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7" name="Elbow Connector 16"/>
          <p:cNvCxnSpPr>
            <a:stCxn id="10" idx="3"/>
            <a:endCxn id="16" idx="1"/>
          </p:cNvCxnSpPr>
          <p:nvPr/>
        </p:nvCxnSpPr>
        <p:spPr>
          <a:xfrm flipV="1">
            <a:off x="2476724" y="608484"/>
            <a:ext cx="452614" cy="491815"/>
          </a:xfrm>
          <a:prstGeom prst="bentConnector3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/>
          <p:cNvCxnSpPr>
            <a:stCxn id="10" idx="3"/>
            <a:endCxn id="17" idx="1"/>
          </p:cNvCxnSpPr>
          <p:nvPr/>
        </p:nvCxnSpPr>
        <p:spPr>
          <a:xfrm flipV="1">
            <a:off x="2476724" y="1089179"/>
            <a:ext cx="452614" cy="11120"/>
          </a:xfrm>
          <a:prstGeom prst="bentConnector3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>
            <a:stCxn id="10" idx="3"/>
            <a:endCxn id="18" idx="1"/>
          </p:cNvCxnSpPr>
          <p:nvPr/>
        </p:nvCxnSpPr>
        <p:spPr>
          <a:xfrm>
            <a:off x="2476724" y="1100299"/>
            <a:ext cx="452612" cy="519982"/>
          </a:xfrm>
          <a:prstGeom prst="bentConnector3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>
            <a:stCxn id="11" idx="3"/>
            <a:endCxn id="19" idx="1"/>
          </p:cNvCxnSpPr>
          <p:nvPr/>
        </p:nvCxnSpPr>
        <p:spPr>
          <a:xfrm flipV="1">
            <a:off x="2476724" y="2136674"/>
            <a:ext cx="452611" cy="579060"/>
          </a:xfrm>
          <a:prstGeom prst="bentConnector3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>
            <a:stCxn id="11" idx="3"/>
            <a:endCxn id="20" idx="1"/>
          </p:cNvCxnSpPr>
          <p:nvPr/>
        </p:nvCxnSpPr>
        <p:spPr>
          <a:xfrm flipV="1">
            <a:off x="2476724" y="2714343"/>
            <a:ext cx="452615" cy="1391"/>
          </a:xfrm>
          <a:prstGeom prst="bentConnector3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>
            <a:stCxn id="11" idx="3"/>
            <a:endCxn id="21" idx="1"/>
          </p:cNvCxnSpPr>
          <p:nvPr/>
        </p:nvCxnSpPr>
        <p:spPr>
          <a:xfrm>
            <a:off x="2476724" y="2715734"/>
            <a:ext cx="452611" cy="647977"/>
          </a:xfrm>
          <a:prstGeom prst="bentConnector3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2929335" y="4362911"/>
            <a:ext cx="1033425" cy="264104"/>
          </a:xfrm>
          <a:prstGeom prst="rect">
            <a:avLst/>
          </a:prstGeom>
          <a:solidFill>
            <a:schemeClr val="accent1"/>
          </a:solidFill>
          <a:ln w="635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spcBef>
                <a:spcPct val="30000"/>
              </a:spcBef>
            </a:pPr>
            <a:r>
              <a:rPr lang="en-US" sz="800" dirty="0" smtClean="0">
                <a:latin typeface="Arial" charset="0"/>
                <a:ea typeface="Arial" charset="0"/>
                <a:cs typeface="Arial" charset="0"/>
              </a:rPr>
              <a:t>Alignment with </a:t>
            </a:r>
            <a:r>
              <a:rPr lang="en-US" sz="800" smtClean="0">
                <a:latin typeface="Arial" charset="0"/>
                <a:ea typeface="Arial" charset="0"/>
                <a:cs typeface="Arial" charset="0"/>
              </a:rPr>
              <a:t>modern architectures</a:t>
            </a:r>
            <a:endParaRPr lang="en-US" sz="800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24" name="Elbow Connector 23"/>
          <p:cNvCxnSpPr>
            <a:stCxn id="9" idx="3"/>
            <a:endCxn id="10" idx="1"/>
          </p:cNvCxnSpPr>
          <p:nvPr/>
        </p:nvCxnSpPr>
        <p:spPr>
          <a:xfrm flipV="1">
            <a:off x="1126731" y="1100299"/>
            <a:ext cx="316567" cy="1615435"/>
          </a:xfrm>
          <a:prstGeom prst="bentConnector3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/>
          <p:cNvCxnSpPr>
            <a:stCxn id="9" idx="3"/>
            <a:endCxn id="11" idx="1"/>
          </p:cNvCxnSpPr>
          <p:nvPr/>
        </p:nvCxnSpPr>
        <p:spPr>
          <a:xfrm>
            <a:off x="1126731" y="2715733"/>
            <a:ext cx="316567" cy="1"/>
          </a:xfrm>
          <a:prstGeom prst="bentConnector3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>
            <a:stCxn id="9" idx="3"/>
            <a:endCxn id="15" idx="1"/>
          </p:cNvCxnSpPr>
          <p:nvPr/>
        </p:nvCxnSpPr>
        <p:spPr>
          <a:xfrm>
            <a:off x="1126731" y="2715733"/>
            <a:ext cx="316568" cy="1779230"/>
          </a:xfrm>
          <a:prstGeom prst="bentConnector3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2929335" y="3850695"/>
            <a:ext cx="1033425" cy="264104"/>
          </a:xfrm>
          <a:prstGeom prst="rect">
            <a:avLst/>
          </a:prstGeom>
          <a:solidFill>
            <a:schemeClr val="accent1"/>
          </a:solidFill>
          <a:ln w="6350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algn="ctr">
              <a:spcBef>
                <a:spcPct val="30000"/>
              </a:spcBef>
            </a:pPr>
            <a:r>
              <a:rPr lang="en-US" sz="900" dirty="0" smtClean="0">
                <a:latin typeface="Arial" charset="0"/>
                <a:ea typeface="Arial" charset="0"/>
                <a:cs typeface="Arial" charset="0"/>
              </a:rPr>
              <a:t>Developer Productivity</a:t>
            </a:r>
            <a:endParaRPr lang="en-US" sz="9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028708" y="465311"/>
            <a:ext cx="404159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buFont typeface="Arial" charset="0"/>
              <a:buChar char="•"/>
            </a:pPr>
            <a:r>
              <a:rPr lang="en-US" sz="1050" dirty="0" smtClean="0">
                <a:latin typeface="Arial" charset="0"/>
                <a:ea typeface="Arial" charset="0"/>
                <a:cs typeface="Arial" charset="0"/>
              </a:rPr>
              <a:t>Reduce/eliminate</a:t>
            </a:r>
            <a:r>
              <a:rPr lang="en-US" sz="1050" baseline="0" dirty="0" smtClean="0">
                <a:latin typeface="Arial" charset="0"/>
                <a:ea typeface="Arial" charset="0"/>
                <a:cs typeface="Arial" charset="0"/>
              </a:rPr>
              <a:t> virtualization</a:t>
            </a:r>
            <a:r>
              <a:rPr lang="en-US" sz="1050" dirty="0" smtClean="0">
                <a:latin typeface="Arial" charset="0"/>
                <a:ea typeface="Arial" charset="0"/>
                <a:cs typeface="Arial" charset="0"/>
              </a:rPr>
              <a:t> licenses for workloads </a:t>
            </a:r>
            <a:r>
              <a:rPr lang="en-US" sz="1050" baseline="0" dirty="0" smtClean="0">
                <a:latin typeface="Arial" charset="0"/>
                <a:ea typeface="Arial" charset="0"/>
                <a:cs typeface="Arial" charset="0"/>
              </a:rPr>
              <a:t>to be containerized</a:t>
            </a:r>
            <a:endParaRPr lang="en-US" sz="1050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020323" y="963524"/>
            <a:ext cx="404159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buFont typeface="Arial" charset="0"/>
              <a:buChar char="•"/>
            </a:pPr>
            <a:r>
              <a:rPr lang="en-US" sz="1050" dirty="0" smtClean="0">
                <a:latin typeface="Arial" charset="0"/>
                <a:ea typeface="Arial" charset="0"/>
                <a:cs typeface="Arial" charset="0"/>
              </a:rPr>
              <a:t>Reduce number of</a:t>
            </a:r>
            <a:r>
              <a:rPr lang="en-US" sz="1050" baseline="0" dirty="0" smtClean="0">
                <a:latin typeface="Arial" charset="0"/>
                <a:ea typeface="Arial" charset="0"/>
                <a:cs typeface="Arial" charset="0"/>
              </a:rPr>
              <a:t> hardware blades/servers/cloud instances</a:t>
            </a:r>
            <a:endParaRPr lang="en-US" sz="1050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028708" y="1370886"/>
            <a:ext cx="40415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buFont typeface="Arial" charset="0"/>
              <a:buChar char="•"/>
            </a:pPr>
            <a:r>
              <a:rPr lang="en-US" sz="1000" dirty="0" smtClean="0">
                <a:latin typeface="Arial" charset="0"/>
                <a:ea typeface="Arial" charset="0"/>
                <a:cs typeface="Arial" charset="0"/>
              </a:rPr>
              <a:t>Faster container</a:t>
            </a:r>
            <a:r>
              <a:rPr lang="en-US" sz="1000" baseline="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dirty="0" smtClean="0">
                <a:latin typeface="Arial" charset="0"/>
                <a:ea typeface="Arial" charset="0"/>
                <a:cs typeface="Arial" charset="0"/>
              </a:rPr>
              <a:t>startup times means instances can be turned off when not used, </a:t>
            </a:r>
            <a:r>
              <a:rPr lang="en-US" sz="1000" smtClean="0">
                <a:latin typeface="Arial" charset="0"/>
                <a:ea typeface="Arial" charset="0"/>
                <a:cs typeface="Arial" charset="0"/>
              </a:rPr>
              <a:t>or dynamically scaled according to demand</a:t>
            </a:r>
            <a:endParaRPr lang="en-US" sz="1000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028708" y="1960141"/>
            <a:ext cx="40415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buFont typeface="Arial" charset="0"/>
              <a:buChar char="•"/>
            </a:pPr>
            <a:r>
              <a:rPr lang="en-US" sz="1000" dirty="0" smtClean="0">
                <a:latin typeface="Arial" charset="0"/>
                <a:ea typeface="Arial" charset="0"/>
                <a:cs typeface="Arial" charset="0"/>
              </a:rPr>
              <a:t>Minimize environment and configuration defects</a:t>
            </a:r>
            <a:r>
              <a:rPr lang="en-US" sz="1000" baseline="0" dirty="0" smtClean="0">
                <a:latin typeface="Arial" charset="0"/>
                <a:ea typeface="Arial" charset="0"/>
                <a:cs typeface="Arial" charset="0"/>
              </a:rPr>
              <a:t> in new environment setup</a:t>
            </a:r>
            <a:r>
              <a:rPr lang="en-US" sz="1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dirty="0" smtClean="0">
                <a:latin typeface="Arial" charset="0"/>
                <a:ea typeface="Arial" charset="0"/>
                <a:cs typeface="Arial" charset="0"/>
              </a:rPr>
              <a:t>by packaging all components and dependencies in containers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028708" y="2526689"/>
            <a:ext cx="404159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buFont typeface="Arial" charset="0"/>
              <a:buChar char="•"/>
            </a:pPr>
            <a:r>
              <a:rPr lang="en-US" sz="1050" dirty="0" smtClean="0">
                <a:latin typeface="Arial" charset="0"/>
                <a:ea typeface="Arial" charset="0"/>
                <a:cs typeface="Arial" charset="0"/>
              </a:rPr>
              <a:t>Provision an arbitrary number </a:t>
            </a:r>
            <a:r>
              <a:rPr lang="en-US" sz="1050" smtClean="0">
                <a:latin typeface="Arial" charset="0"/>
                <a:ea typeface="Arial" charset="0"/>
                <a:cs typeface="Arial" charset="0"/>
              </a:rPr>
              <a:t>of application environments easily, when needed, and destroy them when done</a:t>
            </a:r>
            <a:endParaRPr lang="en-US" sz="1050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020323" y="3255576"/>
            <a:ext cx="404159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buFont typeface="Arial" charset="0"/>
              <a:buChar char="•"/>
            </a:pPr>
            <a:r>
              <a:rPr lang="en-US" sz="1050" smtClean="0">
                <a:latin typeface="Arial" charset="0"/>
                <a:ea typeface="Arial" charset="0"/>
                <a:cs typeface="Arial" charset="0"/>
              </a:rPr>
              <a:t>Minimize human effort / involvement with deploying code to new environments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028708" y="4400412"/>
            <a:ext cx="4041596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buFont typeface="Arial" charset="0"/>
              <a:buChar char="•"/>
            </a:pPr>
            <a:r>
              <a:rPr lang="en-US" sz="1050" dirty="0" smtClean="0">
                <a:latin typeface="Arial" charset="0"/>
                <a:ea typeface="Arial" charset="0"/>
                <a:cs typeface="Arial" charset="0"/>
              </a:rPr>
              <a:t>Containers are a great runtime platforms for modern scalable and high performance application architectures, e.g. </a:t>
            </a:r>
            <a:r>
              <a:rPr lang="en-US" sz="1050" dirty="0" err="1" smtClean="0">
                <a:latin typeface="Arial" charset="0"/>
                <a:ea typeface="Arial" charset="0"/>
                <a:cs typeface="Arial" charset="0"/>
              </a:rPr>
              <a:t>microservices</a:t>
            </a:r>
            <a:endParaRPr lang="en-US" sz="1050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020323" y="3782984"/>
            <a:ext cx="404159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buFont typeface="Arial" charset="0"/>
              <a:buChar char="•"/>
            </a:pPr>
            <a:r>
              <a:rPr lang="en-US" sz="1050" dirty="0" smtClean="0">
                <a:latin typeface="Arial" charset="0"/>
                <a:ea typeface="Arial" charset="0"/>
                <a:cs typeface="Arial" charset="0"/>
              </a:rPr>
              <a:t>Greatly reduce the amount of time needed for a developer</a:t>
            </a:r>
            <a:r>
              <a:rPr lang="en-US" sz="1050" baseline="0" dirty="0" smtClean="0">
                <a:latin typeface="Arial" charset="0"/>
                <a:ea typeface="Arial" charset="0"/>
                <a:cs typeface="Arial" charset="0"/>
              </a:rPr>
              <a:t> to create a working application environment locally</a:t>
            </a:r>
            <a:r>
              <a:rPr lang="en-US" sz="1050" dirty="0" smtClean="0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cxnSp>
        <p:nvCxnSpPr>
          <p:cNvPr id="37" name="Elbow Connector 36"/>
          <p:cNvCxnSpPr>
            <a:stCxn id="11" idx="3"/>
          </p:cNvCxnSpPr>
          <p:nvPr/>
        </p:nvCxnSpPr>
        <p:spPr>
          <a:xfrm>
            <a:off x="2476724" y="2715734"/>
            <a:ext cx="452610" cy="1267014"/>
          </a:xfrm>
          <a:prstGeom prst="bentConnector3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8234593" y="469368"/>
            <a:ext cx="5268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smtClean="0">
                <a:solidFill>
                  <a:srgbClr val="00B050"/>
                </a:solidFill>
                <a:latin typeface="Arial" charset="0"/>
                <a:ea typeface="Arial" charset="0"/>
                <a:cs typeface="Arial" charset="0"/>
              </a:rPr>
              <a:t>$$$</a:t>
            </a:r>
            <a:endParaRPr lang="en-US" sz="1200" b="1">
              <a:solidFill>
                <a:srgbClr val="00B05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234593" y="991178"/>
            <a:ext cx="5268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smtClean="0">
                <a:solidFill>
                  <a:srgbClr val="00B050"/>
                </a:solidFill>
                <a:latin typeface="Arial" charset="0"/>
                <a:ea typeface="Arial" charset="0"/>
                <a:cs typeface="Arial" charset="0"/>
              </a:rPr>
              <a:t>$$$</a:t>
            </a:r>
            <a:endParaRPr lang="en-US" sz="1200" b="1">
              <a:solidFill>
                <a:srgbClr val="00B05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234593" y="1490596"/>
            <a:ext cx="5268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B050"/>
                </a:solidFill>
                <a:latin typeface="Arial" charset="0"/>
                <a:ea typeface="Arial" charset="0"/>
                <a:cs typeface="Arial" charset="0"/>
              </a:rPr>
              <a:t>$</a:t>
            </a:r>
            <a:endParaRPr lang="en-US" sz="1200" b="1" dirty="0">
              <a:solidFill>
                <a:srgbClr val="00B05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234593" y="2058518"/>
            <a:ext cx="5268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B050"/>
                </a:solidFill>
                <a:latin typeface="Arial" charset="0"/>
                <a:ea typeface="Arial" charset="0"/>
                <a:cs typeface="Arial" charset="0"/>
              </a:rPr>
              <a:t>$$</a:t>
            </a:r>
            <a:endParaRPr lang="en-US" sz="1200" b="1" dirty="0">
              <a:solidFill>
                <a:srgbClr val="00B05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234593" y="3313624"/>
            <a:ext cx="5268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B050"/>
                </a:solidFill>
                <a:latin typeface="Arial" charset="0"/>
                <a:ea typeface="Arial" charset="0"/>
                <a:cs typeface="Arial" charset="0"/>
              </a:rPr>
              <a:t>$$$</a:t>
            </a:r>
            <a:endParaRPr lang="en-US" sz="1200" b="1" dirty="0">
              <a:solidFill>
                <a:srgbClr val="00B05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999129" y="4467884"/>
            <a:ext cx="11225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smtClean="0">
                <a:solidFill>
                  <a:srgbClr val="00B050"/>
                </a:solidFill>
                <a:latin typeface="Arial" charset="0"/>
                <a:ea typeface="Arial" charset="0"/>
                <a:cs typeface="Arial" charset="0"/>
              </a:rPr>
              <a:t>⭐</a:t>
            </a:r>
            <a:r>
              <a:rPr lang="en-US" sz="1100" b="1">
                <a:solidFill>
                  <a:srgbClr val="00B05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100" b="1" smtClean="0">
                <a:solidFill>
                  <a:srgbClr val="00B050"/>
                </a:solidFill>
                <a:latin typeface="Arial" charset="0"/>
                <a:ea typeface="Arial" charset="0"/>
                <a:cs typeface="Arial" charset="0"/>
              </a:rPr>
              <a:t>⭐</a:t>
            </a:r>
            <a:r>
              <a:rPr lang="en-US" sz="1100" b="1">
                <a:solidFill>
                  <a:srgbClr val="00B050"/>
                </a:solidFill>
                <a:latin typeface="Arial" charset="0"/>
                <a:ea typeface="Arial" charset="0"/>
                <a:cs typeface="Arial" charset="0"/>
              </a:rPr>
              <a:t> ⭐</a:t>
            </a:r>
            <a:endParaRPr lang="en-US" sz="1100" b="1" dirty="0">
              <a:solidFill>
                <a:srgbClr val="00B05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999129" y="3812800"/>
            <a:ext cx="11225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rgbClr val="00B050"/>
                </a:solidFill>
                <a:latin typeface="Arial" charset="0"/>
                <a:ea typeface="Arial" charset="0"/>
                <a:cs typeface="Arial" charset="0"/>
              </a:rPr>
              <a:t>⭐</a:t>
            </a:r>
            <a:endParaRPr lang="en-US" sz="1100" b="1" dirty="0">
              <a:solidFill>
                <a:srgbClr val="00B05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999129" y="2578274"/>
            <a:ext cx="11225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rgbClr val="00B050"/>
                </a:solidFill>
                <a:latin typeface="Arial" charset="0"/>
                <a:ea typeface="Arial" charset="0"/>
                <a:cs typeface="Arial" charset="0"/>
              </a:rPr>
              <a:t>⭐</a:t>
            </a:r>
            <a:r>
              <a:rPr lang="en-US" sz="1100" b="1" dirty="0">
                <a:solidFill>
                  <a:srgbClr val="00B05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100" b="1" dirty="0" smtClean="0">
                <a:solidFill>
                  <a:srgbClr val="00B050"/>
                </a:solidFill>
                <a:latin typeface="Arial" charset="0"/>
                <a:ea typeface="Arial" charset="0"/>
                <a:cs typeface="Arial" charset="0"/>
              </a:rPr>
              <a:t>⭐</a:t>
            </a:r>
            <a:endParaRPr lang="en-US" sz="1100" b="1" dirty="0">
              <a:solidFill>
                <a:srgbClr val="00B05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735422" y="103651"/>
            <a:ext cx="15174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smtClean="0">
                <a:latin typeface="Arial" charset="0"/>
                <a:ea typeface="Arial" charset="0"/>
                <a:cs typeface="Arial" charset="0"/>
              </a:rPr>
              <a:t>Benefit Type</a:t>
            </a:r>
            <a:endParaRPr lang="en-US" sz="1100" b="1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7993896" y="346193"/>
            <a:ext cx="1018264" cy="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lbow Connector 47"/>
          <p:cNvCxnSpPr>
            <a:endCxn id="23" idx="1"/>
          </p:cNvCxnSpPr>
          <p:nvPr/>
        </p:nvCxnSpPr>
        <p:spPr>
          <a:xfrm flipV="1">
            <a:off x="2476723" y="4494963"/>
            <a:ext cx="452612" cy="1"/>
          </a:xfrm>
          <a:prstGeom prst="bentConnector3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697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 you want to run containers?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530220" y="3564294"/>
            <a:ext cx="6260841" cy="746449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914400"/>
            <a:r>
              <a:rPr lang="en-US" b="1" kern="0" dirty="0">
                <a:solidFill>
                  <a:srgbClr val="FFFFFF"/>
                </a:solidFill>
                <a:latin typeface="Arial"/>
                <a:ea typeface=""/>
                <a:cs typeface=""/>
              </a:rPr>
              <a:t>Container Platform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118" y="2412546"/>
            <a:ext cx="1819469" cy="10234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935" y="2412546"/>
            <a:ext cx="1819469" cy="102345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02859" y="1898752"/>
            <a:ext cx="1492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>
                <a:latin typeface="Arial" charset="0"/>
                <a:ea typeface="Arial" charset="0"/>
                <a:cs typeface="Arial" charset="0"/>
              </a:rPr>
              <a:t>Old stuff</a:t>
            </a:r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72540" y="1898752"/>
            <a:ext cx="1492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New stuff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Shape 59"/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95978" y="3745812"/>
            <a:ext cx="505037" cy="3834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6322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Container Reference Architecture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616" y="1301858"/>
            <a:ext cx="2068123" cy="1266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6838" y="1301858"/>
            <a:ext cx="1947553" cy="12433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6492" y="1301858"/>
            <a:ext cx="1931941" cy="138462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6942" y="2669532"/>
            <a:ext cx="2252556" cy="336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venir Next" charset="0"/>
                <a:ea typeface="Avenir Next" charset="0"/>
                <a:cs typeface="Avenir Next" charset="0"/>
              </a:rPr>
              <a:t>Principles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90037" y="2669532"/>
            <a:ext cx="2252556" cy="336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latin typeface="Avenir Next" charset="0"/>
                <a:ea typeface="Avenir Next" charset="0"/>
                <a:cs typeface="Avenir Next" charset="0"/>
              </a:rPr>
              <a:t>Patterns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66184" y="2669532"/>
            <a:ext cx="2252556" cy="336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venir Next" charset="0"/>
                <a:ea typeface="Avenir Next" charset="0"/>
                <a:cs typeface="Avenir Next" charset="0"/>
              </a:rPr>
              <a:t>Capabilities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49161" y="4530005"/>
            <a:ext cx="4873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venir Next" charset="0"/>
                <a:ea typeface="Avenir Next" charset="0"/>
                <a:cs typeface="Avenir Next" charset="0"/>
              </a:rPr>
              <a:t>Reference Implementations</a:t>
            </a:r>
            <a:endParaRPr lang="en-US" b="1" dirty="0">
              <a:latin typeface="Avenir Next" charset="0"/>
              <a:ea typeface="Avenir Next" charset="0"/>
              <a:cs typeface="Avenir Next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3784" y="3203187"/>
            <a:ext cx="2328809" cy="1237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43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1708" y="254854"/>
            <a:ext cx="8458986" cy="830997"/>
          </a:xfrm>
        </p:spPr>
        <p:txBody>
          <a:bodyPr/>
          <a:lstStyle/>
          <a:p>
            <a:r>
              <a:rPr lang="en-US" sz="2400" smtClean="0"/>
              <a:t>Understanding </a:t>
            </a:r>
            <a:r>
              <a:rPr lang="en-US" sz="2400" dirty="0" smtClean="0"/>
              <a:t>how to design for, and with containers</a:t>
            </a:r>
            <a:endParaRPr lang="en-US" sz="2400" dirty="0"/>
          </a:p>
        </p:txBody>
      </p:sp>
      <p:grpSp>
        <p:nvGrpSpPr>
          <p:cNvPr id="6" name="Group 5"/>
          <p:cNvGrpSpPr/>
          <p:nvPr/>
        </p:nvGrpSpPr>
        <p:grpSpPr>
          <a:xfrm>
            <a:off x="438538" y="1315617"/>
            <a:ext cx="8302156" cy="3267508"/>
            <a:chOff x="1155830" y="1606904"/>
            <a:chExt cx="8837364" cy="4626272"/>
          </a:xfrm>
        </p:grpSpPr>
        <p:sp>
          <p:nvSpPr>
            <p:cNvPr id="7" name="Rounded Rectangle 6"/>
            <p:cNvSpPr/>
            <p:nvPr>
              <p:custDataLst>
                <p:tags r:id="rId1"/>
              </p:custDataLst>
            </p:nvPr>
          </p:nvSpPr>
          <p:spPr>
            <a:xfrm>
              <a:off x="1337749" y="1606904"/>
              <a:ext cx="3142126" cy="611458"/>
            </a:xfrm>
            <a:prstGeom prst="roundRect">
              <a:avLst/>
            </a:prstGeom>
            <a:gradFill>
              <a:gsLst>
                <a:gs pos="0">
                  <a:schemeClr val="accent6">
                    <a:lumMod val="60000"/>
                    <a:lumOff val="40000"/>
                  </a:schemeClr>
                </a:gs>
                <a:gs pos="35000">
                  <a:schemeClr val="accent6">
                    <a:lumMod val="40000"/>
                    <a:lumOff val="6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</a:gradFill>
            <a:ln/>
            <a:effectLst/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50" dirty="0">
                  <a:solidFill>
                    <a:schemeClr val="tx1"/>
                  </a:solidFill>
                </a:rPr>
                <a:t>Business Continuity</a:t>
              </a:r>
            </a:p>
          </p:txBody>
        </p:sp>
        <p:sp>
          <p:nvSpPr>
            <p:cNvPr id="8" name="Rounded Rectangle 7"/>
            <p:cNvSpPr/>
            <p:nvPr>
              <p:custDataLst>
                <p:tags r:id="rId2"/>
              </p:custDataLst>
            </p:nvPr>
          </p:nvSpPr>
          <p:spPr>
            <a:xfrm>
              <a:off x="1337750" y="2338373"/>
              <a:ext cx="2070383" cy="3364362"/>
            </a:xfrm>
            <a:prstGeom prst="roundRect">
              <a:avLst>
                <a:gd name="adj" fmla="val 8310"/>
              </a:avLst>
            </a:prstGeom>
            <a:gradFill>
              <a:gsLst>
                <a:gs pos="0">
                  <a:schemeClr val="accent6">
                    <a:lumMod val="60000"/>
                    <a:lumOff val="40000"/>
                  </a:schemeClr>
                </a:gs>
                <a:gs pos="35000">
                  <a:schemeClr val="accent6">
                    <a:lumMod val="40000"/>
                    <a:lumOff val="6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</a:gradFill>
            <a:ln/>
            <a:effectLst/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46800" tIns="46800" rIns="46800" bIns="46800" rtlCol="0" anchor="t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Operations Agility</a:t>
              </a:r>
            </a:p>
          </p:txBody>
        </p:sp>
        <p:sp>
          <p:nvSpPr>
            <p:cNvPr id="9" name="Rounded Rectangle 8"/>
            <p:cNvSpPr/>
            <p:nvPr>
              <p:custDataLst>
                <p:tags r:id="rId3"/>
              </p:custDataLst>
            </p:nvPr>
          </p:nvSpPr>
          <p:spPr>
            <a:xfrm>
              <a:off x="3462003" y="2338373"/>
              <a:ext cx="1017872" cy="3351346"/>
            </a:xfrm>
            <a:prstGeom prst="roundRect">
              <a:avLst>
                <a:gd name="adj" fmla="val 7266"/>
              </a:avLst>
            </a:prstGeom>
            <a:gradFill>
              <a:gsLst>
                <a:gs pos="0">
                  <a:schemeClr val="accent6">
                    <a:lumMod val="60000"/>
                    <a:lumOff val="40000"/>
                  </a:schemeClr>
                </a:gs>
                <a:gs pos="35000">
                  <a:schemeClr val="accent6">
                    <a:lumMod val="40000"/>
                    <a:lumOff val="6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</a:gradFill>
            <a:ln/>
            <a:effectLst/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46800" tIns="46800" rIns="46800" bIns="46800" rtlCol="0" anchor="t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Prepare for Failure</a:t>
              </a:r>
            </a:p>
          </p:txBody>
        </p:sp>
        <p:sp>
          <p:nvSpPr>
            <p:cNvPr id="10" name="Rounded Rectangle 9"/>
            <p:cNvSpPr/>
            <p:nvPr>
              <p:custDataLst>
                <p:tags r:id="rId4"/>
              </p:custDataLst>
            </p:nvPr>
          </p:nvSpPr>
          <p:spPr>
            <a:xfrm>
              <a:off x="5643885" y="2338373"/>
              <a:ext cx="1017872" cy="3364362"/>
            </a:xfrm>
            <a:prstGeom prst="roundRect">
              <a:avLst>
                <a:gd name="adj" fmla="val 7153"/>
              </a:avLst>
            </a:prstGeom>
            <a:gradFill rotWithShape="1">
              <a:gsLst>
                <a:gs pos="0">
                  <a:srgbClr val="C0504D">
                    <a:tint val="50000"/>
                    <a:satMod val="300000"/>
                  </a:srgbClr>
                </a:gs>
                <a:gs pos="35000">
                  <a:srgbClr val="C0504D">
                    <a:tint val="37000"/>
                    <a:satMod val="300000"/>
                  </a:srgbClr>
                </a:gs>
                <a:gs pos="100000">
                  <a:srgbClr val="C0504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chemeClr val="accent1"/>
              </a:solidFill>
              <a:prstDash val="solid"/>
            </a:ln>
            <a:effectLst/>
            <a:extLst/>
          </p:spPr>
          <p:txBody>
            <a:bodyPr lIns="45720" rIns="45720" rtlCol="0" anchor="t"/>
            <a:lstStyle/>
            <a:p>
              <a:pPr algn="ctr"/>
              <a:r>
                <a:rPr lang="en-US" sz="800" kern="0" dirty="0">
                  <a:solidFill>
                    <a:prstClr val="black"/>
                  </a:solidFill>
                  <a:latin typeface="Arial"/>
                </a:rPr>
                <a:t>Fit for Purpose</a:t>
              </a:r>
            </a:p>
          </p:txBody>
        </p:sp>
        <p:sp>
          <p:nvSpPr>
            <p:cNvPr id="11" name="Rounded Rectangle 10"/>
            <p:cNvSpPr/>
            <p:nvPr>
              <p:custDataLst>
                <p:tags r:id="rId5"/>
              </p:custDataLst>
            </p:nvPr>
          </p:nvSpPr>
          <p:spPr>
            <a:xfrm>
              <a:off x="4572143" y="1622649"/>
              <a:ext cx="2089614" cy="611458"/>
            </a:xfrm>
            <a:prstGeom prst="roundRect">
              <a:avLst/>
            </a:prstGeom>
            <a:gradFill rotWithShape="1">
              <a:gsLst>
                <a:gs pos="0">
                  <a:srgbClr val="C0504D">
                    <a:tint val="50000"/>
                    <a:satMod val="300000"/>
                  </a:srgbClr>
                </a:gs>
                <a:gs pos="35000">
                  <a:srgbClr val="C0504D">
                    <a:tint val="37000"/>
                    <a:satMod val="300000"/>
                  </a:srgbClr>
                </a:gs>
                <a:gs pos="100000">
                  <a:srgbClr val="C0504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chemeClr val="accent1"/>
              </a:solidFill>
              <a:prstDash val="solid"/>
            </a:ln>
            <a:effectLst/>
            <a:extLst/>
          </p:spPr>
          <p:txBody>
            <a:bodyPr lIns="45720" rIns="45720" rtlCol="0" anchor="ctr"/>
            <a:lstStyle/>
            <a:p>
              <a:pPr algn="ctr"/>
              <a:r>
                <a:rPr lang="en-US" sz="1050" kern="0" dirty="0">
                  <a:solidFill>
                    <a:prstClr val="black"/>
                  </a:solidFill>
                  <a:latin typeface="Arial"/>
                </a:rPr>
                <a:t>Adaptability and Flexibility</a:t>
              </a:r>
            </a:p>
          </p:txBody>
        </p:sp>
        <p:sp>
          <p:nvSpPr>
            <p:cNvPr id="12" name="Rounded Rectangle 11"/>
            <p:cNvSpPr/>
            <p:nvPr>
              <p:custDataLst>
                <p:tags r:id="rId6"/>
              </p:custDataLst>
            </p:nvPr>
          </p:nvSpPr>
          <p:spPr>
            <a:xfrm>
              <a:off x="4572143" y="2338373"/>
              <a:ext cx="1017872" cy="3364362"/>
            </a:xfrm>
            <a:prstGeom prst="roundRect">
              <a:avLst>
                <a:gd name="adj" fmla="val 5039"/>
              </a:avLst>
            </a:prstGeom>
            <a:gradFill rotWithShape="1">
              <a:gsLst>
                <a:gs pos="0">
                  <a:srgbClr val="C0504D">
                    <a:tint val="50000"/>
                    <a:satMod val="300000"/>
                  </a:srgbClr>
                </a:gs>
                <a:gs pos="35000">
                  <a:srgbClr val="C0504D">
                    <a:tint val="37000"/>
                    <a:satMod val="300000"/>
                  </a:srgbClr>
                </a:gs>
                <a:gs pos="100000">
                  <a:srgbClr val="C0504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chemeClr val="accent1"/>
              </a:solidFill>
              <a:prstDash val="solid"/>
            </a:ln>
            <a:effectLst/>
            <a:extLst/>
          </p:spPr>
          <p:txBody>
            <a:bodyPr lIns="45720" rIns="45720" rtlCol="0" anchor="t"/>
            <a:lstStyle/>
            <a:p>
              <a:pPr algn="ctr"/>
              <a:r>
                <a:rPr lang="en-US" sz="800" kern="0" dirty="0">
                  <a:solidFill>
                    <a:prstClr val="black"/>
                  </a:solidFill>
                  <a:latin typeface="Arial"/>
                </a:rPr>
                <a:t>Infrastructure Independence</a:t>
              </a:r>
            </a:p>
          </p:txBody>
        </p:sp>
        <p:sp>
          <p:nvSpPr>
            <p:cNvPr id="13" name="Rounded Rectangle 12"/>
            <p:cNvSpPr/>
            <p:nvPr>
              <p:custDataLst>
                <p:tags r:id="rId7"/>
              </p:custDataLst>
            </p:nvPr>
          </p:nvSpPr>
          <p:spPr>
            <a:xfrm>
              <a:off x="6777865" y="1622650"/>
              <a:ext cx="3215329" cy="611458"/>
            </a:xfrm>
            <a:prstGeom prst="roundRect">
              <a:avLst/>
            </a:prstGeom>
            <a:gradFill>
              <a:gsLst>
                <a:gs pos="0">
                  <a:srgbClr val="FFFF81"/>
                </a:gs>
                <a:gs pos="35000">
                  <a:srgbClr val="FFFFB3"/>
                </a:gs>
                <a:gs pos="100000">
                  <a:srgbClr val="FFFFE7"/>
                </a:gs>
              </a:gsLst>
            </a:gradFill>
            <a:ln>
              <a:solidFill>
                <a:schemeClr val="accent1"/>
              </a:solidFill>
            </a:ln>
            <a:effectLst/>
            <a:ex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ysClr val="windowText" lastClr="000000"/>
                  </a:solidFill>
                </a:rPr>
                <a:t>Information Security</a:t>
              </a:r>
            </a:p>
          </p:txBody>
        </p:sp>
        <p:sp>
          <p:nvSpPr>
            <p:cNvPr id="14" name="Rounded Rectangle 13"/>
            <p:cNvSpPr/>
            <p:nvPr>
              <p:custDataLst>
                <p:tags r:id="rId8"/>
              </p:custDataLst>
            </p:nvPr>
          </p:nvSpPr>
          <p:spPr>
            <a:xfrm>
              <a:off x="4601712" y="3136408"/>
              <a:ext cx="965755" cy="772401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12700"/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sz="600" dirty="0">
                  <a:solidFill>
                    <a:sysClr val="windowText" lastClr="000000"/>
                  </a:solidFill>
                </a:rPr>
                <a:t>Leverage service discovery for inter/external service lookup </a:t>
              </a:r>
            </a:p>
          </p:txBody>
        </p:sp>
        <p:sp>
          <p:nvSpPr>
            <p:cNvPr id="15" name="Rounded Rectangle 14"/>
            <p:cNvSpPr/>
            <p:nvPr>
              <p:custDataLst>
                <p:tags r:id="rId9"/>
              </p:custDataLst>
            </p:nvPr>
          </p:nvSpPr>
          <p:spPr>
            <a:xfrm>
              <a:off x="4601712" y="3997503"/>
              <a:ext cx="965755" cy="772401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12700"/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sz="600" dirty="0">
                  <a:solidFill>
                    <a:sysClr val="windowText" lastClr="000000"/>
                  </a:solidFill>
                </a:rPr>
                <a:t>Use standard protocols to interact with interfaces</a:t>
              </a:r>
            </a:p>
          </p:txBody>
        </p:sp>
        <p:sp>
          <p:nvSpPr>
            <p:cNvPr id="16" name="Rounded Rectangle 15"/>
            <p:cNvSpPr/>
            <p:nvPr>
              <p:custDataLst>
                <p:tags r:id="rId10"/>
              </p:custDataLst>
            </p:nvPr>
          </p:nvSpPr>
          <p:spPr>
            <a:xfrm>
              <a:off x="5673454" y="3136408"/>
              <a:ext cx="965755" cy="772401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12700"/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sz="600" dirty="0">
                  <a:solidFill>
                    <a:sysClr val="windowText" lastClr="000000"/>
                  </a:solidFill>
                </a:rPr>
                <a:t>Use standardized and best-practice components </a:t>
              </a:r>
            </a:p>
          </p:txBody>
        </p:sp>
        <p:sp>
          <p:nvSpPr>
            <p:cNvPr id="17" name="Rounded Rectangle 16"/>
            <p:cNvSpPr/>
            <p:nvPr>
              <p:custDataLst>
                <p:tags r:id="rId11"/>
              </p:custDataLst>
            </p:nvPr>
          </p:nvSpPr>
          <p:spPr>
            <a:xfrm>
              <a:off x="5673454" y="3997503"/>
              <a:ext cx="965755" cy="772401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12700"/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sz="600" dirty="0">
                  <a:solidFill>
                    <a:sysClr val="windowText" lastClr="000000"/>
                  </a:solidFill>
                </a:rPr>
                <a:t>Reuse services offered by platform and extend components if necessary</a:t>
              </a:r>
            </a:p>
          </p:txBody>
        </p:sp>
        <p:sp>
          <p:nvSpPr>
            <p:cNvPr id="18" name="Rounded Rectangle 17"/>
            <p:cNvSpPr/>
            <p:nvPr>
              <p:custDataLst>
                <p:tags r:id="rId12"/>
              </p:custDataLst>
            </p:nvPr>
          </p:nvSpPr>
          <p:spPr>
            <a:xfrm>
              <a:off x="6777864" y="2338373"/>
              <a:ext cx="2098728" cy="3384842"/>
            </a:xfrm>
            <a:prstGeom prst="roundRect">
              <a:avLst>
                <a:gd name="adj" fmla="val 8310"/>
              </a:avLst>
            </a:prstGeom>
            <a:gradFill>
              <a:gsLst>
                <a:gs pos="0">
                  <a:srgbClr val="FFFF81"/>
                </a:gs>
                <a:gs pos="35000">
                  <a:srgbClr val="FFFFB3"/>
                </a:gs>
                <a:gs pos="100000">
                  <a:srgbClr val="FFFFE7"/>
                </a:gs>
              </a:gsLst>
            </a:gradFill>
            <a:ln>
              <a:solidFill>
                <a:schemeClr val="accent1"/>
              </a:solidFill>
            </a:ln>
            <a:effectLst/>
            <a:ex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0" rIns="0" rtlCol="0" anchor="t"/>
            <a:lstStyle/>
            <a:p>
              <a:pPr algn="ctr"/>
              <a:r>
                <a:rPr lang="en-US" sz="800" dirty="0">
                  <a:solidFill>
                    <a:sysClr val="windowText" lastClr="000000"/>
                  </a:solidFill>
                </a:rPr>
                <a:t>Data Integrity</a:t>
              </a:r>
            </a:p>
          </p:txBody>
        </p:sp>
        <p:sp>
          <p:nvSpPr>
            <p:cNvPr id="19" name="Rounded Rectangle 18"/>
            <p:cNvSpPr/>
            <p:nvPr>
              <p:custDataLst>
                <p:tags r:id="rId13"/>
              </p:custDataLst>
            </p:nvPr>
          </p:nvSpPr>
          <p:spPr>
            <a:xfrm>
              <a:off x="8959747" y="2338374"/>
              <a:ext cx="1033447" cy="3385403"/>
            </a:xfrm>
            <a:prstGeom prst="roundRect">
              <a:avLst>
                <a:gd name="adj" fmla="val 10400"/>
              </a:avLst>
            </a:prstGeom>
            <a:gradFill>
              <a:gsLst>
                <a:gs pos="0">
                  <a:srgbClr val="FFFF81"/>
                </a:gs>
                <a:gs pos="35000">
                  <a:srgbClr val="FFFFB3"/>
                </a:gs>
                <a:gs pos="100000">
                  <a:srgbClr val="FFFFE7"/>
                </a:gs>
              </a:gsLst>
            </a:gradFill>
            <a:ln>
              <a:solidFill>
                <a:schemeClr val="accent1"/>
              </a:solidFill>
            </a:ln>
            <a:effectLst/>
            <a:ex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0" rIns="0" rtlCol="0" anchor="t"/>
            <a:lstStyle/>
            <a:p>
              <a:pPr algn="ctr"/>
              <a:r>
                <a:rPr lang="en-US" sz="800" dirty="0">
                  <a:solidFill>
                    <a:sysClr val="windowText" lastClr="000000"/>
                  </a:solidFill>
                </a:rPr>
                <a:t>Communications</a:t>
              </a:r>
            </a:p>
          </p:txBody>
        </p:sp>
        <p:sp>
          <p:nvSpPr>
            <p:cNvPr id="20" name="Rounded Rectangle 19"/>
            <p:cNvSpPr/>
            <p:nvPr>
              <p:custDataLst>
                <p:tags r:id="rId14"/>
              </p:custDataLst>
            </p:nvPr>
          </p:nvSpPr>
          <p:spPr>
            <a:xfrm>
              <a:off x="6803581" y="3136408"/>
              <a:ext cx="965755" cy="772401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12700"/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sz="600" dirty="0">
                  <a:solidFill>
                    <a:sysClr val="windowText" lastClr="000000"/>
                  </a:solidFill>
                </a:rPr>
                <a:t>Prefer container image digital-signing</a:t>
              </a:r>
            </a:p>
          </p:txBody>
        </p:sp>
        <p:sp>
          <p:nvSpPr>
            <p:cNvPr id="21" name="Rounded Rectangle 20"/>
            <p:cNvSpPr/>
            <p:nvPr>
              <p:custDataLst>
                <p:tags r:id="rId15"/>
              </p:custDataLst>
            </p:nvPr>
          </p:nvSpPr>
          <p:spPr>
            <a:xfrm>
              <a:off x="8984854" y="3136408"/>
              <a:ext cx="965755" cy="772401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12700"/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sz="600" dirty="0">
                  <a:solidFill>
                    <a:sysClr val="windowText" lastClr="000000"/>
                  </a:solidFill>
                </a:rPr>
                <a:t>Use isolated networking between containers, regardless of their location</a:t>
              </a:r>
            </a:p>
          </p:txBody>
        </p:sp>
        <p:sp>
          <p:nvSpPr>
            <p:cNvPr id="22" name="Rounded Rectangle 21"/>
            <p:cNvSpPr/>
            <p:nvPr>
              <p:custDataLst>
                <p:tags r:id="rId16"/>
              </p:custDataLst>
            </p:nvPr>
          </p:nvSpPr>
          <p:spPr>
            <a:xfrm>
              <a:off x="5680131" y="4858598"/>
              <a:ext cx="965755" cy="772401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12700"/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sz="600" dirty="0">
                  <a:solidFill>
                    <a:sysClr val="windowText" lastClr="000000"/>
                  </a:solidFill>
                </a:rPr>
                <a:t>Prefer lightweight infrastructure components</a:t>
              </a:r>
            </a:p>
          </p:txBody>
        </p:sp>
        <p:sp>
          <p:nvSpPr>
            <p:cNvPr id="23" name="Rounded Rectangle 22"/>
            <p:cNvSpPr/>
            <p:nvPr>
              <p:custDataLst>
                <p:tags r:id="rId17"/>
              </p:custDataLst>
            </p:nvPr>
          </p:nvSpPr>
          <p:spPr>
            <a:xfrm>
              <a:off x="3488063" y="3136408"/>
              <a:ext cx="965755" cy="772401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12700"/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sz="600" dirty="0">
                  <a:solidFill>
                    <a:sysClr val="windowText" lastClr="000000"/>
                  </a:solidFill>
                </a:rPr>
                <a:t>Use container clustering and/or other HA practices</a:t>
              </a:r>
            </a:p>
          </p:txBody>
        </p:sp>
        <p:sp>
          <p:nvSpPr>
            <p:cNvPr id="24" name="Rounded Rectangle 23"/>
            <p:cNvSpPr/>
            <p:nvPr>
              <p:custDataLst>
                <p:tags r:id="rId18"/>
              </p:custDataLst>
            </p:nvPr>
          </p:nvSpPr>
          <p:spPr>
            <a:xfrm>
              <a:off x="3488063" y="3997503"/>
              <a:ext cx="965755" cy="772401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12700"/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sz="600" dirty="0">
                  <a:solidFill>
                    <a:sysClr val="windowText" lastClr="000000"/>
                  </a:solidFill>
                </a:rPr>
                <a:t>Use external persistence data sources for container data</a:t>
              </a:r>
            </a:p>
          </p:txBody>
        </p:sp>
        <p:sp>
          <p:nvSpPr>
            <p:cNvPr id="25" name="Rounded Rectangle 24"/>
            <p:cNvSpPr/>
            <p:nvPr>
              <p:custDataLst>
                <p:tags r:id="rId19"/>
              </p:custDataLst>
            </p:nvPr>
          </p:nvSpPr>
          <p:spPr>
            <a:xfrm>
              <a:off x="1363810" y="3136408"/>
              <a:ext cx="965755" cy="772401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12700"/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sz="600" dirty="0">
                  <a:solidFill>
                    <a:sysClr val="windowText" lastClr="000000"/>
                  </a:solidFill>
                </a:rPr>
                <a:t>Leverage DevOps practices for container image build and deployment</a:t>
              </a:r>
            </a:p>
          </p:txBody>
        </p:sp>
        <p:sp>
          <p:nvSpPr>
            <p:cNvPr id="26" name="Oval 25"/>
            <p:cNvSpPr/>
            <p:nvPr>
              <p:custDataLst>
                <p:tags r:id="rId20"/>
              </p:custDataLst>
            </p:nvPr>
          </p:nvSpPr>
          <p:spPr>
            <a:xfrm>
              <a:off x="1155830" y="1606905"/>
              <a:ext cx="457200" cy="289387"/>
            </a:xfrm>
            <a:prstGeom prst="ellipse">
              <a:avLst/>
            </a:prstGeom>
            <a:ln>
              <a:solidFill>
                <a:schemeClr val="accent1"/>
              </a:solidFill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87265" tIns="43632" rIns="87265" bIns="43632" rtlCol="0" anchor="ctr"/>
            <a:lstStyle/>
            <a:p>
              <a:pPr algn="ctr">
                <a:defRPr/>
              </a:pPr>
              <a:r>
                <a:rPr lang="en-GB" sz="1050" b="1" kern="0" dirty="0">
                  <a:solidFill>
                    <a:schemeClr val="accent1"/>
                  </a:solidFill>
                  <a:latin typeface="Calibri" pitchFamily="34" charset="0"/>
                  <a:cs typeface="Calibri" pitchFamily="34" charset="0"/>
                </a:rPr>
                <a:t>L1</a:t>
              </a:r>
            </a:p>
          </p:txBody>
        </p:sp>
        <p:sp>
          <p:nvSpPr>
            <p:cNvPr id="27" name="Rounded Rectangle 26"/>
            <p:cNvSpPr/>
            <p:nvPr>
              <p:custDataLst>
                <p:tags r:id="rId21"/>
              </p:custDataLst>
            </p:nvPr>
          </p:nvSpPr>
          <p:spPr>
            <a:xfrm>
              <a:off x="1207943" y="5771499"/>
              <a:ext cx="570703" cy="288457"/>
            </a:xfrm>
            <a:prstGeom prst="roundRect">
              <a:avLst/>
            </a:prstGeom>
            <a:gradFill>
              <a:gsLst>
                <a:gs pos="0">
                  <a:schemeClr val="accent6">
                    <a:lumMod val="60000"/>
                    <a:lumOff val="40000"/>
                  </a:schemeClr>
                </a:gs>
                <a:gs pos="35000">
                  <a:schemeClr val="accent6">
                    <a:lumMod val="40000"/>
                    <a:lumOff val="6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</a:gradFill>
            <a:ln/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28" name="Rounded Rectangle 27"/>
            <p:cNvSpPr/>
            <p:nvPr>
              <p:custDataLst>
                <p:tags r:id="rId22"/>
              </p:custDataLst>
            </p:nvPr>
          </p:nvSpPr>
          <p:spPr>
            <a:xfrm>
              <a:off x="1337750" y="5853788"/>
              <a:ext cx="570703" cy="288457"/>
            </a:xfrm>
            <a:prstGeom prst="roundRect">
              <a:avLst/>
            </a:prstGeom>
            <a:gradFill rotWithShape="1">
              <a:gsLst>
                <a:gs pos="0">
                  <a:srgbClr val="C0504D">
                    <a:tint val="50000"/>
                    <a:satMod val="300000"/>
                  </a:srgbClr>
                </a:gs>
                <a:gs pos="35000">
                  <a:srgbClr val="C0504D">
                    <a:tint val="37000"/>
                    <a:satMod val="300000"/>
                  </a:srgbClr>
                </a:gs>
                <a:gs pos="100000">
                  <a:srgbClr val="C0504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lIns="45720" rIns="45720" rtlCol="0" anchor="ctr"/>
            <a:lstStyle/>
            <a:p>
              <a:pPr algn="ctr"/>
              <a:endParaRPr lang="en-US" sz="1050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9" name="Rounded Rectangle 28"/>
            <p:cNvSpPr/>
            <p:nvPr>
              <p:custDataLst>
                <p:tags r:id="rId23"/>
              </p:custDataLst>
            </p:nvPr>
          </p:nvSpPr>
          <p:spPr>
            <a:xfrm>
              <a:off x="1482547" y="5944719"/>
              <a:ext cx="570703" cy="288457"/>
            </a:xfrm>
            <a:prstGeom prst="roundRect">
              <a:avLst/>
            </a:prstGeom>
            <a:gradFill>
              <a:gsLst>
                <a:gs pos="0">
                  <a:srgbClr val="FFFF81"/>
                </a:gs>
                <a:gs pos="35000">
                  <a:srgbClr val="FFFFB3"/>
                </a:gs>
                <a:gs pos="100000">
                  <a:srgbClr val="FFFFE7"/>
                </a:gs>
              </a:gsLst>
            </a:gra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0" name="Text Placeholder 6"/>
            <p:cNvSpPr txBox="1">
              <a:spLocks/>
            </p:cNvSpPr>
            <p:nvPr/>
          </p:nvSpPr>
          <p:spPr>
            <a:xfrm>
              <a:off x="2053249" y="5794200"/>
              <a:ext cx="1013204" cy="379301"/>
            </a:xfrm>
            <a:prstGeom prst="rect">
              <a:avLst/>
            </a:prstGeom>
          </p:spPr>
          <p:txBody>
            <a:bodyPr/>
            <a:lstStyle>
              <a:lvl1pPr marL="228600" indent="-228600" algn="l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tabLst>
                  <a:tab pos="2400300" algn="l"/>
                </a:tabLst>
                <a:defRPr sz="1600">
                  <a:solidFill>
                    <a:schemeClr val="accent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5613" indent="-225425" algn="l" rtl="0" eaLnBrk="1" fontAlgn="base" hangingPunct="1">
                <a:spcBef>
                  <a:spcPts val="3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tabLst>
                  <a:tab pos="2400300" algn="l"/>
                </a:tabLst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684213" indent="-227013" algn="l" rtl="0" eaLnBrk="1" fontAlgn="base" hangingPunct="1">
                <a:spcBef>
                  <a:spcPts val="3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tabLst>
                  <a:tab pos="2400300" algn="l"/>
                </a:tabLst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912813" indent="-227013" algn="l" rtl="0" eaLnBrk="1" fontAlgn="base" hangingPunct="1">
                <a:spcBef>
                  <a:spcPts val="3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tabLst>
                  <a:tab pos="2400300" algn="l"/>
                </a:tabLst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1141413" indent="-227013" algn="l" rtl="0" eaLnBrk="1" fontAlgn="base" hangingPunct="1">
                <a:spcBef>
                  <a:spcPts val="3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tabLst>
                  <a:tab pos="2400300" algn="l"/>
                </a:tabLst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1598613" indent="-227013" algn="l" rtl="0" eaLnBrk="1" fontAlgn="base" hangingPunct="1">
                <a:spcBef>
                  <a:spcPct val="3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tabLst>
                  <a:tab pos="2400300" algn="l"/>
                </a:tabLst>
                <a:defRPr>
                  <a:solidFill>
                    <a:schemeClr val="tx1"/>
                  </a:solidFill>
                  <a:latin typeface="+mn-lt"/>
                </a:defRPr>
              </a:lvl6pPr>
              <a:lvl7pPr marL="2055813" indent="-227013" algn="l" rtl="0" eaLnBrk="1" fontAlgn="base" hangingPunct="1">
                <a:spcBef>
                  <a:spcPct val="3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tabLst>
                  <a:tab pos="2400300" algn="l"/>
                </a:tabLst>
                <a:defRPr>
                  <a:solidFill>
                    <a:schemeClr val="tx1"/>
                  </a:solidFill>
                  <a:latin typeface="+mn-lt"/>
                </a:defRPr>
              </a:lvl7pPr>
              <a:lvl8pPr marL="2513013" indent="-227013" algn="l" rtl="0" eaLnBrk="1" fontAlgn="base" hangingPunct="1">
                <a:spcBef>
                  <a:spcPct val="3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tabLst>
                  <a:tab pos="2400300" algn="l"/>
                </a:tabLst>
                <a:defRPr>
                  <a:solidFill>
                    <a:schemeClr val="tx1"/>
                  </a:solidFill>
                  <a:latin typeface="+mn-lt"/>
                </a:defRPr>
              </a:lvl8pPr>
              <a:lvl9pPr marL="2970213" indent="-227013" algn="l" rtl="0" eaLnBrk="1" fontAlgn="base" hangingPunct="1">
                <a:spcBef>
                  <a:spcPct val="3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tabLst>
                  <a:tab pos="2400300" algn="l"/>
                </a:tabLst>
                <a:defRPr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None/>
              </a:pPr>
              <a:r>
                <a:rPr lang="en-US" sz="1200" b="1" kern="0" dirty="0">
                  <a:solidFill>
                    <a:schemeClr val="tx1"/>
                  </a:solidFill>
                </a:rPr>
                <a:t>Principles</a:t>
              </a:r>
            </a:p>
          </p:txBody>
        </p:sp>
        <p:sp>
          <p:nvSpPr>
            <p:cNvPr id="31" name="Oval 30"/>
            <p:cNvSpPr/>
            <p:nvPr>
              <p:custDataLst>
                <p:tags r:id="rId24"/>
              </p:custDataLst>
            </p:nvPr>
          </p:nvSpPr>
          <p:spPr>
            <a:xfrm>
              <a:off x="1161980" y="2605065"/>
              <a:ext cx="457200" cy="289387"/>
            </a:xfrm>
            <a:prstGeom prst="ellipse">
              <a:avLst/>
            </a:prstGeom>
            <a:ln>
              <a:solidFill>
                <a:schemeClr val="accent1"/>
              </a:solidFill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87265" tIns="43632" rIns="87265" bIns="43632" rtlCol="0" anchor="ctr"/>
            <a:lstStyle/>
            <a:p>
              <a:pPr algn="ctr">
                <a:defRPr/>
              </a:pPr>
              <a:r>
                <a:rPr lang="en-GB" sz="1050" b="1" kern="0" dirty="0">
                  <a:solidFill>
                    <a:schemeClr val="accent1"/>
                  </a:solidFill>
                  <a:latin typeface="Calibri" pitchFamily="34" charset="0"/>
                  <a:cs typeface="Calibri" pitchFamily="34" charset="0"/>
                </a:rPr>
                <a:t>L2</a:t>
              </a:r>
            </a:p>
          </p:txBody>
        </p:sp>
        <p:sp>
          <p:nvSpPr>
            <p:cNvPr id="32" name="Rounded Rectangle 31"/>
            <p:cNvSpPr/>
            <p:nvPr>
              <p:custDataLst>
                <p:tags r:id="rId25"/>
              </p:custDataLst>
            </p:nvPr>
          </p:nvSpPr>
          <p:spPr>
            <a:xfrm>
              <a:off x="4292260" y="5795531"/>
              <a:ext cx="548817" cy="42285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/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endParaRPr lang="en-US" sz="6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3" name="Text Placeholder 6"/>
            <p:cNvSpPr txBox="1">
              <a:spLocks/>
            </p:cNvSpPr>
            <p:nvPr/>
          </p:nvSpPr>
          <p:spPr>
            <a:xfrm>
              <a:off x="4841076" y="5808365"/>
              <a:ext cx="1013204" cy="379301"/>
            </a:xfrm>
            <a:prstGeom prst="rect">
              <a:avLst/>
            </a:prstGeom>
          </p:spPr>
          <p:txBody>
            <a:bodyPr/>
            <a:lstStyle>
              <a:lvl1pPr marL="228600" indent="-228600" algn="l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tabLst>
                  <a:tab pos="2400300" algn="l"/>
                </a:tabLst>
                <a:defRPr sz="1600">
                  <a:solidFill>
                    <a:schemeClr val="accent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5613" indent="-225425" algn="l" rtl="0" eaLnBrk="1" fontAlgn="base" hangingPunct="1">
                <a:spcBef>
                  <a:spcPts val="3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tabLst>
                  <a:tab pos="2400300" algn="l"/>
                </a:tabLst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684213" indent="-227013" algn="l" rtl="0" eaLnBrk="1" fontAlgn="base" hangingPunct="1">
                <a:spcBef>
                  <a:spcPts val="3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tabLst>
                  <a:tab pos="2400300" algn="l"/>
                </a:tabLst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912813" indent="-227013" algn="l" rtl="0" eaLnBrk="1" fontAlgn="base" hangingPunct="1">
                <a:spcBef>
                  <a:spcPts val="3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tabLst>
                  <a:tab pos="2400300" algn="l"/>
                </a:tabLst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1141413" indent="-227013" algn="l" rtl="0" eaLnBrk="1" fontAlgn="base" hangingPunct="1">
                <a:spcBef>
                  <a:spcPts val="3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tabLst>
                  <a:tab pos="2400300" algn="l"/>
                </a:tabLst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1598613" indent="-227013" algn="l" rtl="0" eaLnBrk="1" fontAlgn="base" hangingPunct="1">
                <a:spcBef>
                  <a:spcPct val="3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tabLst>
                  <a:tab pos="2400300" algn="l"/>
                </a:tabLst>
                <a:defRPr>
                  <a:solidFill>
                    <a:schemeClr val="tx1"/>
                  </a:solidFill>
                  <a:latin typeface="+mn-lt"/>
                </a:defRPr>
              </a:lvl6pPr>
              <a:lvl7pPr marL="2055813" indent="-227013" algn="l" rtl="0" eaLnBrk="1" fontAlgn="base" hangingPunct="1">
                <a:spcBef>
                  <a:spcPct val="3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tabLst>
                  <a:tab pos="2400300" algn="l"/>
                </a:tabLst>
                <a:defRPr>
                  <a:solidFill>
                    <a:schemeClr val="tx1"/>
                  </a:solidFill>
                  <a:latin typeface="+mn-lt"/>
                </a:defRPr>
              </a:lvl7pPr>
              <a:lvl8pPr marL="2513013" indent="-227013" algn="l" rtl="0" eaLnBrk="1" fontAlgn="base" hangingPunct="1">
                <a:spcBef>
                  <a:spcPct val="3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tabLst>
                  <a:tab pos="2400300" algn="l"/>
                </a:tabLst>
                <a:defRPr>
                  <a:solidFill>
                    <a:schemeClr val="tx1"/>
                  </a:solidFill>
                  <a:latin typeface="+mn-lt"/>
                </a:defRPr>
              </a:lvl8pPr>
              <a:lvl9pPr marL="2970213" indent="-227013" algn="l" rtl="0" eaLnBrk="1" fontAlgn="base" hangingPunct="1">
                <a:spcBef>
                  <a:spcPct val="3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tabLst>
                  <a:tab pos="2400300" algn="l"/>
                </a:tabLst>
                <a:defRPr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None/>
              </a:pPr>
              <a:r>
                <a:rPr lang="en-US" sz="1200" b="1" kern="0" dirty="0">
                  <a:solidFill>
                    <a:schemeClr val="tx1"/>
                  </a:solidFill>
                </a:rPr>
                <a:t>Decisions</a:t>
              </a:r>
            </a:p>
          </p:txBody>
        </p:sp>
        <p:sp>
          <p:nvSpPr>
            <p:cNvPr id="34" name="Rounded Rectangle 33"/>
            <p:cNvSpPr/>
            <p:nvPr>
              <p:custDataLst>
                <p:tags r:id="rId26"/>
              </p:custDataLst>
            </p:nvPr>
          </p:nvSpPr>
          <p:spPr>
            <a:xfrm>
              <a:off x="3488063" y="4858598"/>
              <a:ext cx="965755" cy="772401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12700"/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sz="600" dirty="0">
                  <a:solidFill>
                    <a:sysClr val="windowText" lastClr="000000"/>
                  </a:solidFill>
                </a:rPr>
                <a:t>Leverage dynamic routing capabilities</a:t>
              </a:r>
            </a:p>
          </p:txBody>
        </p:sp>
        <p:sp>
          <p:nvSpPr>
            <p:cNvPr id="35" name="Rounded Rectangle 34"/>
            <p:cNvSpPr/>
            <p:nvPr>
              <p:custDataLst>
                <p:tags r:id="rId27"/>
              </p:custDataLst>
            </p:nvPr>
          </p:nvSpPr>
          <p:spPr>
            <a:xfrm>
              <a:off x="1370673" y="3997503"/>
              <a:ext cx="965755" cy="772399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12700"/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sz="600" dirty="0">
                  <a:solidFill>
                    <a:sysClr val="windowText" lastClr="000000"/>
                  </a:solidFill>
                </a:rPr>
                <a:t>Monitor container infrastructure components</a:t>
              </a:r>
            </a:p>
          </p:txBody>
        </p:sp>
        <p:sp>
          <p:nvSpPr>
            <p:cNvPr id="36" name="Rounded Rectangle 35"/>
            <p:cNvSpPr/>
            <p:nvPr>
              <p:custDataLst>
                <p:tags r:id="rId28"/>
              </p:custDataLst>
            </p:nvPr>
          </p:nvSpPr>
          <p:spPr>
            <a:xfrm>
              <a:off x="6803581" y="3997502"/>
              <a:ext cx="965755" cy="772401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12700"/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sz="600" dirty="0">
                  <a:solidFill>
                    <a:sysClr val="windowText" lastClr="000000"/>
                  </a:solidFill>
                </a:rPr>
                <a:t>Limit container access</a:t>
              </a:r>
            </a:p>
          </p:txBody>
        </p:sp>
        <p:sp>
          <p:nvSpPr>
            <p:cNvPr id="37" name="Rounded Rectangle 36"/>
            <p:cNvSpPr/>
            <p:nvPr>
              <p:custDataLst>
                <p:tags r:id="rId29"/>
              </p:custDataLst>
            </p:nvPr>
          </p:nvSpPr>
          <p:spPr>
            <a:xfrm>
              <a:off x="6820738" y="4858596"/>
              <a:ext cx="965755" cy="772401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12700"/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sz="600" dirty="0">
                  <a:solidFill>
                    <a:sysClr val="windowText" lastClr="000000"/>
                  </a:solidFill>
                </a:rPr>
                <a:t>Use private or secure hosted image registry</a:t>
              </a:r>
            </a:p>
          </p:txBody>
        </p:sp>
        <p:sp>
          <p:nvSpPr>
            <p:cNvPr id="38" name="Rounded Rectangle 37"/>
            <p:cNvSpPr/>
            <p:nvPr>
              <p:custDataLst>
                <p:tags r:id="rId30"/>
              </p:custDataLst>
            </p:nvPr>
          </p:nvSpPr>
          <p:spPr>
            <a:xfrm>
              <a:off x="1370673" y="4855080"/>
              <a:ext cx="965755" cy="772401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12700"/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sz="600" dirty="0">
                  <a:solidFill>
                    <a:sysClr val="windowText" lastClr="000000"/>
                  </a:solidFill>
                </a:rPr>
                <a:t>Container as the build artifact</a:t>
              </a:r>
            </a:p>
          </p:txBody>
        </p:sp>
        <p:sp>
          <p:nvSpPr>
            <p:cNvPr id="39" name="Rounded Rectangle 38"/>
            <p:cNvSpPr/>
            <p:nvPr>
              <p:custDataLst>
                <p:tags r:id="rId31"/>
              </p:custDataLst>
            </p:nvPr>
          </p:nvSpPr>
          <p:spPr>
            <a:xfrm>
              <a:off x="4603329" y="4855081"/>
              <a:ext cx="965755" cy="772401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12700"/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sz="600" dirty="0">
                  <a:solidFill>
                    <a:sysClr val="windowText" lastClr="000000"/>
                  </a:solidFill>
                </a:rPr>
                <a:t>Immutable infrastructure, deploy by replacing old containers with new ones</a:t>
              </a:r>
            </a:p>
          </p:txBody>
        </p:sp>
        <p:sp>
          <p:nvSpPr>
            <p:cNvPr id="40" name="Rounded Rectangle 39"/>
            <p:cNvSpPr/>
            <p:nvPr>
              <p:custDataLst>
                <p:tags r:id="rId32"/>
              </p:custDataLst>
            </p:nvPr>
          </p:nvSpPr>
          <p:spPr>
            <a:xfrm>
              <a:off x="2397121" y="3993001"/>
              <a:ext cx="965755" cy="776901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12700"/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sz="600" dirty="0"/>
                <a:t>Make sure that logs aren't retained only in containers</a:t>
              </a:r>
              <a:endParaRPr lang="en-US" sz="6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" name="Rounded Rectangle 40"/>
            <p:cNvSpPr/>
            <p:nvPr>
              <p:custDataLst>
                <p:tags r:id="rId33"/>
              </p:custDataLst>
            </p:nvPr>
          </p:nvSpPr>
          <p:spPr>
            <a:xfrm>
              <a:off x="2408823" y="3136408"/>
              <a:ext cx="965755" cy="772401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12700"/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sz="600" dirty="0"/>
                <a:t>Version container images in repository</a:t>
              </a:r>
              <a:endParaRPr lang="en-US" sz="6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2" name="Rounded Rectangle 41"/>
            <p:cNvSpPr/>
            <p:nvPr>
              <p:custDataLst>
                <p:tags r:id="rId34"/>
              </p:custDataLst>
            </p:nvPr>
          </p:nvSpPr>
          <p:spPr>
            <a:xfrm>
              <a:off x="2397121" y="4846767"/>
              <a:ext cx="965755" cy="776901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12700"/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fi-FI" sz="600" dirty="0">
                  <a:solidFill>
                    <a:sysClr val="windowText" lastClr="000000"/>
                  </a:solidFill>
                </a:rPr>
                <a:t>Encourage reuse of container definitions</a:t>
              </a:r>
              <a:endParaRPr lang="en-US" sz="6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3" name="Rounded Rectangle 42"/>
            <p:cNvSpPr/>
            <p:nvPr>
              <p:custDataLst>
                <p:tags r:id="rId35"/>
              </p:custDataLst>
            </p:nvPr>
          </p:nvSpPr>
          <p:spPr>
            <a:xfrm>
              <a:off x="7864209" y="3136408"/>
              <a:ext cx="965755" cy="772401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12700"/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fi-FI" sz="600" dirty="0">
                  <a:solidFill>
                    <a:sysClr val="windowText" lastClr="000000"/>
                  </a:solidFill>
                </a:rPr>
                <a:t>Data and process  must be encapsulated</a:t>
              </a:r>
              <a:endParaRPr lang="en-US" sz="600" dirty="0">
                <a:solidFill>
                  <a:sysClr val="windowText" lastClr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372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1708" y="254854"/>
            <a:ext cx="7886700" cy="584775"/>
          </a:xfrm>
        </p:spPr>
        <p:txBody>
          <a:bodyPr/>
          <a:lstStyle/>
          <a:p>
            <a:r>
              <a:rPr lang="en-US" sz="3200" dirty="0" smtClean="0"/>
              <a:t>How do we do &lt;</a:t>
            </a:r>
            <a:r>
              <a:rPr lang="is-IS" sz="3200" dirty="0" smtClean="0"/>
              <a:t>…&gt;</a:t>
            </a:r>
            <a:r>
              <a:rPr lang="en-US" sz="3200" dirty="0" smtClean="0"/>
              <a:t> with containers?</a:t>
            </a:r>
            <a:endParaRPr lang="en-US" sz="3200" dirty="0"/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677" y="1086089"/>
            <a:ext cx="3314381" cy="2468875"/>
          </a:xfrm>
          <a:prstGeom prst="rect">
            <a:avLst/>
          </a:prstGeom>
          <a:solidFill>
            <a:schemeClr val="bg1"/>
          </a:solidFill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3257" y="1863824"/>
            <a:ext cx="3852967" cy="2878459"/>
          </a:xfrm>
          <a:prstGeom prst="rect">
            <a:avLst/>
          </a:prstGeom>
          <a:solidFill>
            <a:schemeClr val="bg1"/>
          </a:solidFill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992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Group 89"/>
          <p:cNvGrpSpPr/>
          <p:nvPr/>
        </p:nvGrpSpPr>
        <p:grpSpPr>
          <a:xfrm>
            <a:off x="1530219" y="1259633"/>
            <a:ext cx="6419461" cy="3349689"/>
            <a:chOff x="1156994" y="671803"/>
            <a:chExt cx="6867332" cy="4096139"/>
          </a:xfrm>
        </p:grpSpPr>
        <p:sp>
          <p:nvSpPr>
            <p:cNvPr id="43" name="Up Arrow 42"/>
            <p:cNvSpPr/>
            <p:nvPr/>
          </p:nvSpPr>
          <p:spPr>
            <a:xfrm>
              <a:off x="4461422" y="1519261"/>
              <a:ext cx="288336" cy="3019527"/>
            </a:xfrm>
            <a:prstGeom prst="upArrow">
              <a:avLst/>
            </a:prstGeom>
            <a:solidFill>
              <a:srgbClr val="00000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45" name="Rounded Rectangle 44"/>
            <p:cNvSpPr/>
            <p:nvPr/>
          </p:nvSpPr>
          <p:spPr bwMode="auto">
            <a:xfrm>
              <a:off x="2440501" y="4075753"/>
              <a:ext cx="4235491" cy="692189"/>
            </a:xfrm>
            <a:prstGeom prst="roundRect">
              <a:avLst>
                <a:gd name="adj" fmla="val 7124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rgbClr val="00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900" dirty="0" smtClean="0">
                  <a:latin typeface="Arial" charset="0"/>
                  <a:ea typeface="Arial" charset="0"/>
                  <a:cs typeface="Arial" charset="0"/>
                </a:rPr>
                <a:t>Infrastructure</a:t>
              </a:r>
              <a:endParaRPr lang="en-US" sz="900" dirty="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46" name="Rounded Rectangle 45"/>
            <p:cNvSpPr/>
            <p:nvPr/>
          </p:nvSpPr>
          <p:spPr bwMode="auto">
            <a:xfrm>
              <a:off x="2440501" y="2888717"/>
              <a:ext cx="4235491" cy="1097525"/>
            </a:xfrm>
            <a:prstGeom prst="roundRect">
              <a:avLst>
                <a:gd name="adj" fmla="val 7124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rgbClr val="00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900" dirty="0" smtClean="0">
                  <a:latin typeface="Arial" charset="0"/>
                  <a:ea typeface="Arial" charset="0"/>
                  <a:cs typeface="Arial" charset="0"/>
                </a:rPr>
                <a:t>Runtime</a:t>
              </a:r>
              <a:endParaRPr lang="en-US" sz="900" dirty="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47" name="Rounded Rectangle 46"/>
            <p:cNvSpPr/>
            <p:nvPr/>
          </p:nvSpPr>
          <p:spPr bwMode="auto">
            <a:xfrm>
              <a:off x="2440499" y="1703638"/>
              <a:ext cx="4235491" cy="1115035"/>
            </a:xfrm>
            <a:prstGeom prst="roundRect">
              <a:avLst>
                <a:gd name="adj" fmla="val 7124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rgbClr val="00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900" dirty="0" smtClean="0">
                  <a:latin typeface="Arial" charset="0"/>
                  <a:ea typeface="Arial" charset="0"/>
                  <a:cs typeface="Arial" charset="0"/>
                </a:rPr>
                <a:t>Platform</a:t>
              </a:r>
              <a:endParaRPr lang="en-US" sz="900" dirty="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48" name="Rounded Rectangle 47"/>
            <p:cNvSpPr/>
            <p:nvPr/>
          </p:nvSpPr>
          <p:spPr bwMode="auto">
            <a:xfrm>
              <a:off x="2440501" y="671803"/>
              <a:ext cx="4235491" cy="814584"/>
            </a:xfrm>
            <a:prstGeom prst="roundRect">
              <a:avLst>
                <a:gd name="adj" fmla="val 7124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rgbClr val="00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900" dirty="0" smtClean="0">
                  <a:latin typeface="Arial" charset="0"/>
                  <a:ea typeface="Arial" charset="0"/>
                  <a:cs typeface="Arial" charset="0"/>
                </a:rPr>
                <a:t>Administration</a:t>
              </a:r>
              <a:endParaRPr lang="en-US" sz="900" dirty="0">
                <a:latin typeface="Arial" charset="0"/>
                <a:ea typeface="Arial" charset="0"/>
                <a:cs typeface="Arial" charset="0"/>
              </a:endParaRPr>
            </a:p>
          </p:txBody>
        </p:sp>
        <p:grpSp>
          <p:nvGrpSpPr>
            <p:cNvPr id="83" name="Group 82"/>
            <p:cNvGrpSpPr/>
            <p:nvPr/>
          </p:nvGrpSpPr>
          <p:grpSpPr>
            <a:xfrm>
              <a:off x="2792438" y="4345057"/>
              <a:ext cx="3378952" cy="313434"/>
              <a:chOff x="2884348" y="4345057"/>
              <a:chExt cx="3378952" cy="313434"/>
            </a:xfrm>
            <a:solidFill>
              <a:schemeClr val="tx2">
                <a:lumMod val="75000"/>
              </a:schemeClr>
            </a:solidFill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9" name="Rectangle 48"/>
              <p:cNvSpPr/>
              <p:nvPr/>
            </p:nvSpPr>
            <p:spPr bwMode="auto">
              <a:xfrm>
                <a:off x="2884348" y="4345057"/>
                <a:ext cx="1002713" cy="313434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900" b="1" dirty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rPr>
                  <a:t>Public/Private Cloud</a:t>
                </a:r>
              </a:p>
            </p:txBody>
          </p:sp>
          <p:sp>
            <p:nvSpPr>
              <p:cNvPr id="50" name="Rectangle 49"/>
              <p:cNvSpPr/>
              <p:nvPr/>
            </p:nvSpPr>
            <p:spPr bwMode="auto">
              <a:xfrm>
                <a:off x="4070039" y="4345057"/>
                <a:ext cx="1002713" cy="313434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900" b="1" dirty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rPr>
                  <a:t>VM</a:t>
                </a:r>
              </a:p>
            </p:txBody>
          </p:sp>
          <p:sp>
            <p:nvSpPr>
              <p:cNvPr id="51" name="Rectangle 50"/>
              <p:cNvSpPr/>
              <p:nvPr/>
            </p:nvSpPr>
            <p:spPr bwMode="auto">
              <a:xfrm>
                <a:off x="5260587" y="4345057"/>
                <a:ext cx="1002713" cy="313434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900" b="1" dirty="0" smtClean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rPr>
                  <a:t>Bare Metal</a:t>
                </a:r>
                <a:endParaRPr lang="en-US" sz="900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85" name="Group 84"/>
            <p:cNvGrpSpPr/>
            <p:nvPr/>
          </p:nvGrpSpPr>
          <p:grpSpPr>
            <a:xfrm>
              <a:off x="3387712" y="3173573"/>
              <a:ext cx="2188404" cy="712528"/>
              <a:chOff x="2679072" y="3173573"/>
              <a:chExt cx="2188404" cy="712528"/>
            </a:xfrm>
            <a:solidFill>
              <a:schemeClr val="tx2">
                <a:lumMod val="75000"/>
              </a:schemeClr>
            </a:solidFill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2" name="Rectangle 51"/>
              <p:cNvSpPr/>
              <p:nvPr/>
            </p:nvSpPr>
            <p:spPr bwMode="auto">
              <a:xfrm>
                <a:off x="2679072" y="3572667"/>
                <a:ext cx="1002713" cy="313434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900" b="1" dirty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rPr>
                  <a:t>Host OS</a:t>
                </a:r>
              </a:p>
            </p:txBody>
          </p:sp>
          <p:sp>
            <p:nvSpPr>
              <p:cNvPr id="53" name="Rectangle 52"/>
              <p:cNvSpPr/>
              <p:nvPr/>
            </p:nvSpPr>
            <p:spPr bwMode="auto">
              <a:xfrm>
                <a:off x="3864763" y="3572667"/>
                <a:ext cx="1002713" cy="313434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900" b="1" dirty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rPr>
                  <a:t>Container OS</a:t>
                </a:r>
              </a:p>
            </p:txBody>
          </p:sp>
          <p:sp>
            <p:nvSpPr>
              <p:cNvPr id="54" name="Rectangle 53"/>
              <p:cNvSpPr/>
              <p:nvPr/>
            </p:nvSpPr>
            <p:spPr bwMode="auto">
              <a:xfrm>
                <a:off x="2679072" y="3173573"/>
                <a:ext cx="1002713" cy="313434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900" b="1" dirty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rPr>
                  <a:t>Container Engine</a:t>
                </a:r>
              </a:p>
            </p:txBody>
          </p:sp>
          <p:sp>
            <p:nvSpPr>
              <p:cNvPr id="55" name="Rectangle 54"/>
              <p:cNvSpPr/>
              <p:nvPr/>
            </p:nvSpPr>
            <p:spPr bwMode="auto">
              <a:xfrm>
                <a:off x="3857343" y="3173573"/>
                <a:ext cx="1002713" cy="313434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900" b="1" dirty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rPr>
                  <a:t>Container Tooling</a:t>
                </a:r>
              </a:p>
            </p:txBody>
          </p:sp>
        </p:grpSp>
        <p:grpSp>
          <p:nvGrpSpPr>
            <p:cNvPr id="87" name="Group 86"/>
            <p:cNvGrpSpPr/>
            <p:nvPr/>
          </p:nvGrpSpPr>
          <p:grpSpPr>
            <a:xfrm>
              <a:off x="2792438" y="936639"/>
              <a:ext cx="3378952" cy="313434"/>
              <a:chOff x="2884348" y="936639"/>
              <a:chExt cx="3378952" cy="313434"/>
            </a:xfrm>
            <a:solidFill>
              <a:schemeClr val="tx2">
                <a:lumMod val="75000"/>
              </a:schemeClr>
            </a:solidFill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61" name="Rectangle 60"/>
              <p:cNvSpPr/>
              <p:nvPr/>
            </p:nvSpPr>
            <p:spPr bwMode="auto">
              <a:xfrm>
                <a:off x="2884348" y="936639"/>
                <a:ext cx="1002713" cy="313434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900" b="1" dirty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rPr>
                  <a:t>Browser</a:t>
                </a:r>
              </a:p>
            </p:txBody>
          </p:sp>
          <p:sp>
            <p:nvSpPr>
              <p:cNvPr id="62" name="Rectangle 61"/>
              <p:cNvSpPr/>
              <p:nvPr/>
            </p:nvSpPr>
            <p:spPr bwMode="auto">
              <a:xfrm>
                <a:off x="4070039" y="936639"/>
                <a:ext cx="1002713" cy="313434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900" b="1" dirty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rPr>
                  <a:t>Application Integrations</a:t>
                </a:r>
              </a:p>
            </p:txBody>
          </p:sp>
          <p:sp>
            <p:nvSpPr>
              <p:cNvPr id="63" name="Rectangle 62"/>
              <p:cNvSpPr/>
              <p:nvPr/>
            </p:nvSpPr>
            <p:spPr bwMode="auto">
              <a:xfrm>
                <a:off x="5260587" y="936639"/>
                <a:ext cx="1002713" cy="313434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900" b="1" dirty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rPr>
                  <a:t>Containers</a:t>
                </a:r>
              </a:p>
            </p:txBody>
          </p:sp>
        </p:grpSp>
        <p:sp>
          <p:nvSpPr>
            <p:cNvPr id="64" name="Rounded Rectangle 63"/>
            <p:cNvSpPr/>
            <p:nvPr/>
          </p:nvSpPr>
          <p:spPr bwMode="auto">
            <a:xfrm>
              <a:off x="6955451" y="1703638"/>
              <a:ext cx="1068875" cy="2282604"/>
            </a:xfrm>
            <a:prstGeom prst="roundRect">
              <a:avLst>
                <a:gd name="adj" fmla="val 7124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rgbClr val="00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900" dirty="0" smtClean="0">
                  <a:latin typeface="Arial" charset="0"/>
                  <a:ea typeface="Arial" charset="0"/>
                  <a:cs typeface="Arial" charset="0"/>
                </a:rPr>
                <a:t>Data</a:t>
              </a:r>
              <a:endParaRPr lang="en-US" sz="900" dirty="0">
                <a:latin typeface="Arial" charset="0"/>
                <a:ea typeface="Arial" charset="0"/>
                <a:cs typeface="Arial" charset="0"/>
              </a:endParaRPr>
            </a:p>
          </p:txBody>
        </p:sp>
        <p:grpSp>
          <p:nvGrpSpPr>
            <p:cNvPr id="89" name="Group 88"/>
            <p:cNvGrpSpPr/>
            <p:nvPr/>
          </p:nvGrpSpPr>
          <p:grpSpPr>
            <a:xfrm>
              <a:off x="6981015" y="2484688"/>
              <a:ext cx="1002713" cy="688886"/>
              <a:chOff x="6981015" y="2484688"/>
              <a:chExt cx="1002713" cy="688886"/>
            </a:xfrm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65" name="Rectangle 64"/>
              <p:cNvSpPr/>
              <p:nvPr/>
            </p:nvSpPr>
            <p:spPr bwMode="auto">
              <a:xfrm>
                <a:off x="6981015" y="2484688"/>
                <a:ext cx="1002713" cy="313434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900" b="1" dirty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rPr>
                  <a:t>Registry</a:t>
                </a:r>
              </a:p>
            </p:txBody>
          </p:sp>
          <p:sp>
            <p:nvSpPr>
              <p:cNvPr id="66" name="Rectangle 65"/>
              <p:cNvSpPr/>
              <p:nvPr/>
            </p:nvSpPr>
            <p:spPr bwMode="auto">
              <a:xfrm>
                <a:off x="6981015" y="2860140"/>
                <a:ext cx="1002713" cy="313434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900" b="1" dirty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rPr>
                  <a:t>Storage</a:t>
                </a:r>
              </a:p>
            </p:txBody>
          </p:sp>
        </p:grpSp>
        <p:sp>
          <p:nvSpPr>
            <p:cNvPr id="67" name="Left-Right Arrow 66"/>
            <p:cNvSpPr/>
            <p:nvPr/>
          </p:nvSpPr>
          <p:spPr bwMode="auto">
            <a:xfrm rot="10800000">
              <a:off x="6603836" y="2508419"/>
              <a:ext cx="386717" cy="670841"/>
            </a:xfrm>
            <a:prstGeom prst="leftRightArrow">
              <a:avLst>
                <a:gd name="adj1" fmla="val 37340"/>
                <a:gd name="adj2" fmla="val 28896"/>
              </a:avLst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900" dirty="0">
                <a:latin typeface="Arial" charset="0"/>
                <a:ea typeface="Arial" charset="0"/>
                <a:cs typeface="Arial" charset="0"/>
              </a:endParaRPr>
            </a:p>
          </p:txBody>
        </p:sp>
        <p:grpSp>
          <p:nvGrpSpPr>
            <p:cNvPr id="86" name="Group 85"/>
            <p:cNvGrpSpPr/>
            <p:nvPr/>
          </p:nvGrpSpPr>
          <p:grpSpPr>
            <a:xfrm>
              <a:off x="2784671" y="1978397"/>
              <a:ext cx="3394486" cy="699616"/>
              <a:chOff x="2890270" y="1978397"/>
              <a:chExt cx="3394486" cy="699616"/>
            </a:xfrm>
            <a:solidFill>
              <a:schemeClr val="tx2">
                <a:lumMod val="75000"/>
              </a:schemeClr>
            </a:solidFill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6" name="Rectangle 55"/>
              <p:cNvSpPr/>
              <p:nvPr/>
            </p:nvSpPr>
            <p:spPr bwMode="auto">
              <a:xfrm>
                <a:off x="2895800" y="1978397"/>
                <a:ext cx="1002713" cy="313434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900" b="1" dirty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rPr>
                  <a:t>Orchestration</a:t>
                </a:r>
              </a:p>
            </p:txBody>
          </p:sp>
          <p:sp>
            <p:nvSpPr>
              <p:cNvPr id="57" name="Rectangle 56"/>
              <p:cNvSpPr/>
              <p:nvPr/>
            </p:nvSpPr>
            <p:spPr bwMode="auto">
              <a:xfrm>
                <a:off x="4068882" y="1978397"/>
                <a:ext cx="1002713" cy="313434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900" b="1" dirty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rPr>
                  <a:t>Resource Management</a:t>
                </a:r>
              </a:p>
            </p:txBody>
          </p:sp>
          <p:sp>
            <p:nvSpPr>
              <p:cNvPr id="58" name="Rectangle 57"/>
              <p:cNvSpPr/>
              <p:nvPr/>
            </p:nvSpPr>
            <p:spPr bwMode="auto">
              <a:xfrm>
                <a:off x="5282043" y="1978397"/>
                <a:ext cx="1002713" cy="313434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900" b="1" dirty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rPr>
                  <a:t>Service Discovery</a:t>
                </a:r>
              </a:p>
            </p:txBody>
          </p:sp>
          <p:sp>
            <p:nvSpPr>
              <p:cNvPr id="59" name="Rectangle 58"/>
              <p:cNvSpPr/>
              <p:nvPr/>
            </p:nvSpPr>
            <p:spPr bwMode="auto">
              <a:xfrm>
                <a:off x="5285656" y="2351702"/>
                <a:ext cx="999100" cy="313434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900" b="1" dirty="0" smtClean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rPr>
                  <a:t>Data Access</a:t>
                </a:r>
                <a:endParaRPr lang="en-US" sz="900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60" name="Rectangle 59"/>
              <p:cNvSpPr/>
              <p:nvPr/>
            </p:nvSpPr>
            <p:spPr bwMode="auto">
              <a:xfrm>
                <a:off x="4070514" y="2364579"/>
                <a:ext cx="1002237" cy="313434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900" b="1" dirty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rPr>
                  <a:t>Networking</a:t>
                </a:r>
              </a:p>
            </p:txBody>
          </p:sp>
          <p:sp>
            <p:nvSpPr>
              <p:cNvPr id="68" name="Rectangle 67"/>
              <p:cNvSpPr/>
              <p:nvPr/>
            </p:nvSpPr>
            <p:spPr bwMode="auto">
              <a:xfrm>
                <a:off x="2890270" y="2359850"/>
                <a:ext cx="1008243" cy="313434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900" b="1" dirty="0" smtClean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rPr>
                  <a:t>Metrics</a:t>
                </a:r>
                <a:endParaRPr lang="en-US" sz="900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sp>
          <p:nvSpPr>
            <p:cNvPr id="69" name="Left-Right Arrow 68"/>
            <p:cNvSpPr/>
            <p:nvPr/>
          </p:nvSpPr>
          <p:spPr bwMode="auto">
            <a:xfrm rot="5400000">
              <a:off x="5286246" y="1497644"/>
              <a:ext cx="540842" cy="224723"/>
            </a:xfrm>
            <a:prstGeom prst="leftRightArrow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900" dirty="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75" name="Rounded Rectangle 74"/>
            <p:cNvSpPr/>
            <p:nvPr/>
          </p:nvSpPr>
          <p:spPr bwMode="auto">
            <a:xfrm>
              <a:off x="1156994" y="1703638"/>
              <a:ext cx="1011951" cy="2282604"/>
            </a:xfrm>
            <a:prstGeom prst="roundRect">
              <a:avLst>
                <a:gd name="adj" fmla="val 7124"/>
              </a:avLst>
            </a:prstGeom>
            <a:solidFill>
              <a:srgbClr val="DCE6F2"/>
            </a:solidFill>
            <a:ln w="9525" cap="flat" cmpd="sng" algn="ctr">
              <a:solidFill>
                <a:srgbClr val="00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900" dirty="0">
                  <a:latin typeface="Arial" charset="0"/>
                  <a:ea typeface="Arial" charset="0"/>
                  <a:cs typeface="Arial" charset="0"/>
                </a:rPr>
                <a:t>DevOps</a:t>
              </a:r>
            </a:p>
          </p:txBody>
        </p:sp>
        <p:sp>
          <p:nvSpPr>
            <p:cNvPr id="78" name="Left-Right Arrow 77"/>
            <p:cNvSpPr/>
            <p:nvPr/>
          </p:nvSpPr>
          <p:spPr bwMode="auto">
            <a:xfrm rot="10800000">
              <a:off x="2080903" y="2515389"/>
              <a:ext cx="397807" cy="670841"/>
            </a:xfrm>
            <a:prstGeom prst="leftRightArrow">
              <a:avLst>
                <a:gd name="adj1" fmla="val 37340"/>
                <a:gd name="adj2" fmla="val 28896"/>
              </a:avLst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900" dirty="0">
                <a:latin typeface="Arial" charset="0"/>
                <a:ea typeface="Arial" charset="0"/>
                <a:cs typeface="Arial" charset="0"/>
              </a:endParaRPr>
            </a:p>
          </p:txBody>
        </p:sp>
        <p:grpSp>
          <p:nvGrpSpPr>
            <p:cNvPr id="88" name="Group 87"/>
            <p:cNvGrpSpPr/>
            <p:nvPr/>
          </p:nvGrpSpPr>
          <p:grpSpPr>
            <a:xfrm>
              <a:off x="1202694" y="2119839"/>
              <a:ext cx="882904" cy="1301441"/>
              <a:chOff x="1202694" y="2119839"/>
              <a:chExt cx="882904" cy="1301441"/>
            </a:xfrm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76" name="Rectangle 75"/>
              <p:cNvSpPr/>
              <p:nvPr/>
            </p:nvSpPr>
            <p:spPr bwMode="auto">
              <a:xfrm>
                <a:off x="1202694" y="2119839"/>
                <a:ext cx="882904" cy="36485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 b="1" dirty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rPr>
                  <a:t>Image Build</a:t>
                </a:r>
                <a:r>
                  <a:rPr lang="en-US" sz="800" b="1" dirty="0" smtClean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rPr>
                  <a:t>/ Deployment</a:t>
                </a:r>
                <a:endParaRPr lang="en-US" sz="800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81" name="Rectangle 80"/>
              <p:cNvSpPr/>
              <p:nvPr/>
            </p:nvSpPr>
            <p:spPr bwMode="auto">
              <a:xfrm>
                <a:off x="1202694" y="2653716"/>
                <a:ext cx="882904" cy="329913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 b="1" smtClean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rPr>
                  <a:t>Monitoring</a:t>
                </a:r>
                <a:endParaRPr lang="en-US" sz="800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82" name="Rectangle 81"/>
              <p:cNvSpPr/>
              <p:nvPr/>
            </p:nvSpPr>
            <p:spPr bwMode="auto">
              <a:xfrm>
                <a:off x="1202694" y="3091367"/>
                <a:ext cx="882904" cy="329913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 b="1" dirty="0" smtClean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rPr>
                  <a:t>Logging</a:t>
                </a:r>
                <a:endParaRPr lang="en-US" sz="800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</p:grpSp>
      <p:sp>
        <p:nvSpPr>
          <p:cNvPr id="91" name="Title 90"/>
          <p:cNvSpPr>
            <a:spLocks noGrp="1"/>
          </p:cNvSpPr>
          <p:nvPr>
            <p:ph type="title"/>
          </p:nvPr>
        </p:nvSpPr>
        <p:spPr>
          <a:xfrm>
            <a:off x="281708" y="254854"/>
            <a:ext cx="7886700" cy="584775"/>
          </a:xfrm>
        </p:spPr>
        <p:txBody>
          <a:bodyPr/>
          <a:lstStyle/>
          <a:p>
            <a:pPr>
              <a:tabLst>
                <a:tab pos="3641725" algn="l"/>
              </a:tabLst>
            </a:pPr>
            <a:r>
              <a:rPr lang="en-US" sz="3200" dirty="0" smtClean="0"/>
              <a:t>What should the platform do?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9852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MP.EXIST" val=" 22"/>
  <p:tag name="COLORSETCLASSNAME" val="ColorSet1"/>
  <p:tag name="COLORS" val="-1;Scheme1;-2;-2;Scheme1;-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MP.EXIST" val=" 27"/>
  <p:tag name="COLORSETCLASSNAME" val="ColorSet1"/>
  <p:tag name="COLORS" val="-1;Scheme1;-2;-2;-1;-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MP.EXIST" val=" 27"/>
  <p:tag name="COLORSETCLASSNAME" val="ColorSet1"/>
  <p:tag name="COLORS" val="-1;Scheme1;-2;-2;-1;-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MP.EXIST" val=" 39"/>
  <p:tag name="COLORSETCLASSNAME" val="ColorSet1"/>
  <p:tag name="COLORS" val="-1;Scheme1;-2;-2;Scheme1;-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MP.EXIST" val=" 39"/>
  <p:tag name="COLORSETCLASSNAME" val="ColorSet1"/>
  <p:tag name="COLORS" val="-1;Scheme1;-2;-2;Scheme1;-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MP.EXIST" val=" 39"/>
  <p:tag name="COLORSETCLASSNAME" val="ColorSet1"/>
  <p:tag name="COLORS" val="-1;Scheme1;-2;-2;Scheme1;-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MP.EXIST" val=" 39"/>
  <p:tag name="COLORSETCLASSNAME" val="ColorSet1"/>
  <p:tag name="COLORS" val="-1;Scheme1;-2;-2;Scheme1;-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MP.EXIST" val=" 39"/>
  <p:tag name="COLORSETCLASSNAME" val="ColorSet1"/>
  <p:tag name="COLORS" val="-1;Scheme1;-2;-2;Scheme1;-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MP.EXIST" val=" 39"/>
  <p:tag name="COLORSETCLASSNAME" val="ColorSet1"/>
  <p:tag name="COLORS" val="-1;Scheme1;-2;-2;Scheme1;-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MP.EXIST" val=" 39"/>
  <p:tag name="COLORSETCLASSNAME" val="ColorSet1"/>
  <p:tag name="COLORS" val="-1;Scheme1;-2;-2;Scheme1;-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MP.EXIST" val=" 39"/>
  <p:tag name="COLORSETCLASSNAME" val="ColorSet1"/>
  <p:tag name="COLORS" val="-1;Scheme1;-2;-2;Scheme1;-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MP.EXIST" val=" 39"/>
  <p:tag name="COLORSETCLASSNAME" val="ColorSet1"/>
  <p:tag name="COLORS" val="-1;Scheme1;-2;-2;Scheme1;-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Scheme1;-1;Scheme1;Scheme1;Scheme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MP.EXIST" val=" 22"/>
  <p:tag name="COLORSETCLASSNAME" val="ColorSet1"/>
  <p:tag name="COLORS" val="-1;Scheme1;-2;-2;Scheme1;-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MP.EXIST" val=" 23"/>
  <p:tag name="COLORSETCLASSNAME" val="ColorSet1"/>
  <p:tag name="COLORS" val="-1;Scheme1;-2;-2;Scheme1;-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MP.EXIST" val=" 12"/>
  <p:tag name="COLORSETCLASSNAME" val="ColorSet1"/>
  <p:tag name="COLORS" val="-1;Scheme1;-2;-2;Scheme1;-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Scheme1;-1;Scheme1;Scheme1;Scheme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MP.EXIST" val=" 39"/>
  <p:tag name="COLORSETCLASSNAME" val="ColorSet1"/>
  <p:tag name="COLORS" val="-1;Scheme1;-2;-2;Scheme1;-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MP.EXIST" val=" 39"/>
  <p:tag name="COLORSETCLASSNAME" val="ColorSet1"/>
  <p:tag name="COLORS" val="-1;Scheme1;-2;-2;Scheme1;-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MP.EXIST" val=" 39"/>
  <p:tag name="COLORSETCLASSNAME" val="ColorSet1"/>
  <p:tag name="COLORS" val="-1;Scheme1;-2;-2;Scheme1;-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MP.EXIST" val=" 39"/>
  <p:tag name="COLORSETCLASSNAME" val="ColorSet1"/>
  <p:tag name="COLORS" val="-1;Scheme1;-2;-2;Scheme1;-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MP.EXIST" val=" 39"/>
  <p:tag name="COLORSETCLASSNAME" val="ColorSet1"/>
  <p:tag name="COLORS" val="-1;Scheme1;-2;-2;Scheme1;-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MP.EXIST" val=" 39"/>
  <p:tag name="COLORSETCLASSNAME" val="ColorSet1"/>
  <p:tag name="COLORS" val="-1;Scheme1;-2;-2;Scheme1;-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MP.EXIST" val=" 39"/>
  <p:tag name="COLORSETCLASSNAME" val="ColorSet1"/>
  <p:tag name="COLORS" val="-1;Scheme1;-2;-2;Scheme1;-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MP.EXIST" val=" 39"/>
  <p:tag name="COLORSETCLASSNAME" val="ColorSet1"/>
  <p:tag name="COLORS" val="-1;Scheme1;-2;-2;Scheme1;-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MP.EXIST" val=" 39"/>
  <p:tag name="COLORSETCLASSNAME" val="ColorSet1"/>
  <p:tag name="COLORS" val="-1;Scheme1;-2;-2;Scheme1;-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MP.EXIST" val=" 39"/>
  <p:tag name="COLORSETCLASSNAME" val="ColorSet1"/>
  <p:tag name="COLORS" val="-1;Scheme1;-2;-2;Scheme1;-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MP.EXIST" val=" 39"/>
  <p:tag name="COLORSETCLASSNAME" val="ColorSet1"/>
  <p:tag name="COLORS" val="-1;Scheme1;-2;-2;Scheme1;-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MP.EXIST" val=" 39"/>
  <p:tag name="COLORSETCLASSNAME" val="ColorSet1"/>
  <p:tag name="COLORS" val="-1;Scheme1;-2;-2;Scheme1;-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MP.EXIST" val=" 27"/>
  <p:tag name="COLORSETCLASSNAME" val="ColorSet1"/>
  <p:tag name="COLORS" val="-1;Scheme1;-2;-2;-1;-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MP.EXIST" val=" 23"/>
  <p:tag name="COLORSETCLASSNAME" val="ColorSet1"/>
  <p:tag name="COLORS" val="-1;Scheme1;-2;-2;Scheme1;-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MP.EXIST" val=" 27"/>
  <p:tag name="COLORSETCLASSNAME" val="ColorSet1"/>
  <p:tag name="COLORS" val="-1;Scheme1;-2;-2;-1;-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MP.EXIST" val=" 12"/>
  <p:tag name="COLORSETCLASSNAME" val="ColorSet1"/>
  <p:tag name="COLORS" val="-1;Scheme1;-2;-2;Scheme1;-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MP.EXIST" val=" 27"/>
  <p:tag name="COLORSETCLASSNAME" val="ColorSet1"/>
  <p:tag name="COLORS" val="-1;Scheme1;-2;-2;-1;-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MP.EXIST" val=" 27"/>
  <p:tag name="COLORSETCLASSNAME" val="ColorSet1"/>
  <p:tag name="COLORS" val="-1;Scheme1;-2;-2;-1;-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Props1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schemas.microsoft.com/office/2006/metadata/properties"/>
    <ds:schemaRef ds:uri="http://schemas.microsoft.com/office/infopath/2007/PartnerControls"/>
    <ds:schemaRef ds:uri="http://schemas.microsoft.com/sharepoint/v3/field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3891</TotalTime>
  <Words>882</Words>
  <Application>Microsoft Macintosh PowerPoint</Application>
  <PresentationFormat>On-screen Show (16:9)</PresentationFormat>
  <Paragraphs>227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Avenir Next</vt:lpstr>
      <vt:lpstr>Calibri</vt:lpstr>
      <vt:lpstr>Arial</vt:lpstr>
      <vt:lpstr>Office Theme</vt:lpstr>
      <vt:lpstr>1_Office Theme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So you want to run containers?</vt:lpstr>
      <vt:lpstr>Container Reference Architecture</vt:lpstr>
      <vt:lpstr>Understanding how to design for, and with containers</vt:lpstr>
      <vt:lpstr>How do we do &lt;…&gt; with containers?</vt:lpstr>
      <vt:lpstr>What should the platform do?</vt:lpstr>
      <vt:lpstr>Example: Component Reference Architecture for Docker Datacenter on AWS</vt:lpstr>
      <vt:lpstr>How about the old stuff?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Oscar Renalias</cp:lastModifiedBy>
  <cp:revision>103</cp:revision>
  <dcterms:created xsi:type="dcterms:W3CDTF">2010-04-12T23:12:02Z</dcterms:created>
  <dcterms:modified xsi:type="dcterms:W3CDTF">2016-06-17T21:56:45Z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