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4"/>
  </p:notesMasterIdLst>
  <p:sldIdLst>
    <p:sldId id="256" r:id="rId5"/>
    <p:sldId id="257" r:id="rId6"/>
    <p:sldId id="258" r:id="rId7"/>
    <p:sldId id="270" r:id="rId8"/>
    <p:sldId id="271" r:id="rId9"/>
    <p:sldId id="285" r:id="rId10"/>
    <p:sldId id="292" r:id="rId11"/>
    <p:sldId id="268" r:id="rId12"/>
    <p:sldId id="269" r:id="rId13"/>
    <p:sldId id="276" r:id="rId14"/>
    <p:sldId id="277" r:id="rId15"/>
    <p:sldId id="287" r:id="rId16"/>
    <p:sldId id="279" r:id="rId17"/>
    <p:sldId id="281" r:id="rId18"/>
    <p:sldId id="282" r:id="rId19"/>
    <p:sldId id="280" r:id="rId20"/>
    <p:sldId id="293" r:id="rId21"/>
    <p:sldId id="288" r:id="rId22"/>
    <p:sldId id="263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99FF"/>
    <a:srgbClr val="FB0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04" autoAdjust="0"/>
    <p:restoredTop sz="72196"/>
  </p:normalViewPr>
  <p:slideViewPr>
    <p:cSldViewPr snapToGrid="0" snapToObjects="1">
      <p:cViewPr>
        <p:scale>
          <a:sx n="114" d="100"/>
          <a:sy n="114" d="100"/>
        </p:scale>
        <p:origin x="1416" y="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A389D-94ED-B749-A142-82AC1D7AD874}" type="datetimeFigureOut">
              <a:rPr lang="en-US" smtClean="0"/>
              <a:t>6/17/16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EAB86-BAAD-E141-8926-21FAE5985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86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Monday</a:t>
            </a:r>
            <a:r>
              <a:rPr lang="en-US" baseline="0" dirty="0"/>
              <a:t> June 20, 2016 – 5:20 to 6:05pm, http://dockercon2016.sched.org/event/70WH </a:t>
            </a:r>
            <a:r>
              <a:rPr lang="en-US" baseline="0" dirty="0" smtClean="0"/>
              <a:t>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an Analytics-driven Approach to Container Performance with Splunk for Container Monitoring by Splunk</a:t>
            </a:r>
            <a:endParaRPr lang="en-US" baseline="0" dirty="0"/>
          </a:p>
          <a:p>
            <a:r>
              <a:rPr lang="en-US" baseline="0" dirty="0">
                <a:latin typeface="Calibri"/>
              </a:rPr>
              <a:t/>
            </a:r>
            <a:br>
              <a:rPr lang="en-US" baseline="0" dirty="0">
                <a:latin typeface="Calibri"/>
              </a:rPr>
            </a:br>
            <a:r>
              <a:rPr lang="en-US" sz="1800" dirty="0" smtClean="0"/>
              <a:t>Time constraints: 20mins - </a:t>
            </a:r>
            <a:r>
              <a:rPr lang="en-US" sz="1800" dirty="0" smtClean="0">
                <a:latin typeface="Calibri" charset="0"/>
              </a:rPr>
              <a:t>Time breakdown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1800" dirty="0" smtClean="0">
                <a:latin typeface="Calibri" charset="0"/>
              </a:rPr>
              <a:t>Slides 1-13 --&gt; 6mins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1800" dirty="0" smtClean="0">
                <a:latin typeface="Calibri" charset="0"/>
              </a:rPr>
              <a:t>1st Demo - slide 14 --&gt; </a:t>
            </a:r>
            <a:r>
              <a:rPr lang="en-US" sz="1800" dirty="0" smtClean="0">
                <a:latin typeface="Calibri" charset="0"/>
              </a:rPr>
              <a:t>10 mins</a:t>
            </a:r>
            <a:endParaRPr lang="en-US" sz="1800" dirty="0" smtClean="0">
              <a:latin typeface="Calibri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US" sz="1800" dirty="0" smtClean="0">
                <a:latin typeface="Calibri" charset="0"/>
              </a:rPr>
              <a:t>Cloud 15-16 --&gt; 2 mins – UCP in AWS with 4 nodes across</a:t>
            </a:r>
            <a:r>
              <a:rPr lang="en-US" sz="1800" baseline="0" dirty="0" smtClean="0">
                <a:latin typeface="Calibri" charset="0"/>
              </a:rPr>
              <a:t> 4 AWS Zones</a:t>
            </a:r>
            <a:r>
              <a:rPr lang="is-IS" sz="1800" baseline="0" dirty="0" smtClean="0">
                <a:latin typeface="Calibri" charset="0"/>
              </a:rPr>
              <a:t>… show a map of logs by AWS regions / public IPs</a:t>
            </a:r>
            <a:endParaRPr lang="en-US" sz="1800" dirty="0" smtClean="0">
              <a:latin typeface="Calibri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US" sz="1800" dirty="0" smtClean="0">
                <a:latin typeface="Calibri" charset="0"/>
              </a:rPr>
              <a:t>Call </a:t>
            </a:r>
            <a:r>
              <a:rPr lang="en-US" sz="1800" dirty="0" smtClean="0">
                <a:latin typeface="Calibri" charset="0"/>
              </a:rPr>
              <a:t>to action --&gt; 2mins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EAB86-BAAD-E141-8926-21FAE59856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6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EAB86-BAAD-E141-8926-21FAE59856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61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EAB86-BAAD-E141-8926-21FAE59856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34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Splunk What?</a:t>
            </a:r>
          </a:p>
          <a:p>
            <a:r>
              <a:rPr lang="en-US" dirty="0" smtClean="0"/>
              <a:t>- Who we are?</a:t>
            </a:r>
          </a:p>
          <a:p>
            <a:r>
              <a:rPr lang="en-US" dirty="0" smtClean="0"/>
              <a:t>- How can we Help?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Splunk Analytics</a:t>
            </a:r>
          </a:p>
          <a:p>
            <a:r>
              <a:rPr lang="en-US" dirty="0" smtClean="0"/>
              <a:t>- Getting Data In</a:t>
            </a:r>
          </a:p>
          <a:p>
            <a:r>
              <a:rPr lang="en-US" dirty="0" smtClean="0"/>
              <a:t>- Splunk Images</a:t>
            </a:r>
          </a:p>
          <a:p>
            <a:r>
              <a:rPr lang="en-US" dirty="0" smtClean="0"/>
              <a:t>- It’s time for Analytics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EAB86-BAAD-E141-8926-21FAE59856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89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EAB86-BAAD-E141-8926-21FAE59856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52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EAB86-BAAD-E141-8926-21FAE59856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24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EAB86-BAAD-E141-8926-21FAE59856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38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66C01-18BF-6F4D-9334-C915035FD91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718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EAB86-BAAD-E141-8926-21FAE59856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10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Natively built in </a:t>
            </a:r>
            <a:r>
              <a:rPr lang="en-US" dirty="0" err="1" smtClean="0"/>
              <a:t>docker</a:t>
            </a:r>
            <a:r>
              <a:rPr lang="en-US" baseline="0" dirty="0" smtClean="0"/>
              <a:t> codebase</a:t>
            </a:r>
          </a:p>
          <a:p>
            <a:r>
              <a:rPr lang="en-US" baseline="0" dirty="0" smtClean="0"/>
              <a:t>HEC, http://</a:t>
            </a:r>
            <a:r>
              <a:rPr lang="en-US" baseline="0" dirty="0" err="1" smtClean="0"/>
              <a:t>dev.splunk.com</a:t>
            </a:r>
            <a:r>
              <a:rPr lang="en-US" baseline="0" dirty="0" smtClean="0"/>
              <a:t>/view/event-collector/SP-CAAAE6M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EAB86-BAAD-E141-8926-21FAE59856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9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confirm: when are they announcing</a:t>
            </a:r>
            <a:r>
              <a:rPr lang="en-US" baseline="0" dirty="0" smtClean="0"/>
              <a:t> the Docker Store</a:t>
            </a:r>
          </a:p>
          <a:p>
            <a:r>
              <a:rPr lang="en-US" baseline="0" dirty="0" smtClean="0"/>
              <a:t>Benefits of the Docker Store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EAB86-BAAD-E141-8926-21FAE59856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9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ACDB3CC-F982-40F9-8DD6-BCC9AFBF44BD}" type="datetime1">
              <a:rPr lang="en-US" smtClean="0"/>
              <a:pPr/>
              <a:t>6/17/16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, 66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25"/>
            <a:ext cx="91440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79913" y="4770438"/>
            <a:ext cx="385762" cy="257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860F4-4FA4-EE41-8ADB-46C5B0D62A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420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A9E7B99-7C3F-4BC3-B7B8-7E1F8C620B24}" type="datetime1">
              <a:rPr lang="en-US" smtClean="0"/>
              <a:pPr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6/17/16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6/17/16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6/17/16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6/17/16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6/17/16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6/17/16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Setup-5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0.png"/><Relationship Id="rId21" Type="http://schemas.openxmlformats.org/officeDocument/2006/relationships/image" Target="../media/image31.png"/><Relationship Id="rId22" Type="http://schemas.openxmlformats.org/officeDocument/2006/relationships/image" Target="../media/image32.png"/><Relationship Id="rId23" Type="http://schemas.openxmlformats.org/officeDocument/2006/relationships/image" Target="../media/image33.png"/><Relationship Id="rId24" Type="http://schemas.openxmlformats.org/officeDocument/2006/relationships/image" Target="../media/image34.png"/><Relationship Id="rId25" Type="http://schemas.openxmlformats.org/officeDocument/2006/relationships/image" Target="../media/image35.png"/><Relationship Id="rId26" Type="http://schemas.openxmlformats.org/officeDocument/2006/relationships/image" Target="../media/image36.png"/><Relationship Id="rId27" Type="http://schemas.openxmlformats.org/officeDocument/2006/relationships/image" Target="../media/image37.png"/><Relationship Id="rId28" Type="http://schemas.openxmlformats.org/officeDocument/2006/relationships/image" Target="../media/image38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30" Type="http://schemas.openxmlformats.org/officeDocument/2006/relationships/image" Target="../media/image40.png"/><Relationship Id="rId31" Type="http://schemas.openxmlformats.org/officeDocument/2006/relationships/image" Target="../media/image41.png"/><Relationship Id="rId32" Type="http://schemas.openxmlformats.org/officeDocument/2006/relationships/image" Target="../media/image42.tiff"/><Relationship Id="rId9" Type="http://schemas.openxmlformats.org/officeDocument/2006/relationships/image" Target="../media/image19.png"/><Relationship Id="rId6" Type="http://schemas.openxmlformats.org/officeDocument/2006/relationships/image" Target="../media/image17.png"/><Relationship Id="rId7" Type="http://schemas.microsoft.com/office/2007/relationships/hdphoto" Target="../media/hdphoto1.wdp"/><Relationship Id="rId8" Type="http://schemas.openxmlformats.org/officeDocument/2006/relationships/image" Target="../media/image18.png"/><Relationship Id="rId33" Type="http://schemas.openxmlformats.org/officeDocument/2006/relationships/image" Target="../media/image43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01" Type="http://schemas.openxmlformats.org/officeDocument/2006/relationships/image" Target="../media/image143.jpeg"/><Relationship Id="rId102" Type="http://schemas.openxmlformats.org/officeDocument/2006/relationships/image" Target="../media/image144.jpeg"/><Relationship Id="rId103" Type="http://schemas.openxmlformats.org/officeDocument/2006/relationships/image" Target="../media/image145.png"/><Relationship Id="rId104" Type="http://schemas.openxmlformats.org/officeDocument/2006/relationships/image" Target="../media/image146.jpeg"/><Relationship Id="rId105" Type="http://schemas.openxmlformats.org/officeDocument/2006/relationships/image" Target="../media/image147.png"/><Relationship Id="rId106" Type="http://schemas.openxmlformats.org/officeDocument/2006/relationships/image" Target="../media/image148.jpg"/><Relationship Id="rId107" Type="http://schemas.openxmlformats.org/officeDocument/2006/relationships/image" Target="../media/image14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3" Type="http://schemas.openxmlformats.org/officeDocument/2006/relationships/image" Target="../media/image45.jpeg"/><Relationship Id="rId4" Type="http://schemas.openxmlformats.org/officeDocument/2006/relationships/image" Target="../media/image46.png"/><Relationship Id="rId5" Type="http://schemas.openxmlformats.org/officeDocument/2006/relationships/image" Target="../media/image47.jpeg"/><Relationship Id="rId6" Type="http://schemas.openxmlformats.org/officeDocument/2006/relationships/image" Target="../media/image48.jpeg"/><Relationship Id="rId7" Type="http://schemas.openxmlformats.org/officeDocument/2006/relationships/image" Target="../media/image49.png"/><Relationship Id="rId8" Type="http://schemas.openxmlformats.org/officeDocument/2006/relationships/image" Target="../media/image50.jpeg"/><Relationship Id="rId9" Type="http://schemas.openxmlformats.org/officeDocument/2006/relationships/image" Target="../media/image51.png"/><Relationship Id="rId108" Type="http://schemas.openxmlformats.org/officeDocument/2006/relationships/image" Target="../media/image150.jpg"/><Relationship Id="rId109" Type="http://schemas.openxmlformats.org/officeDocument/2006/relationships/image" Target="../media/image151.png"/><Relationship Id="rId10" Type="http://schemas.openxmlformats.org/officeDocument/2006/relationships/image" Target="../media/image52.png"/><Relationship Id="rId11" Type="http://schemas.openxmlformats.org/officeDocument/2006/relationships/image" Target="../media/image53.gif"/><Relationship Id="rId12" Type="http://schemas.openxmlformats.org/officeDocument/2006/relationships/image" Target="../media/image54.png"/><Relationship Id="rId13" Type="http://schemas.openxmlformats.org/officeDocument/2006/relationships/image" Target="../media/image55.jpeg"/><Relationship Id="rId14" Type="http://schemas.openxmlformats.org/officeDocument/2006/relationships/image" Target="../media/image56.png"/><Relationship Id="rId15" Type="http://schemas.openxmlformats.org/officeDocument/2006/relationships/image" Target="../media/image57.png"/><Relationship Id="rId16" Type="http://schemas.openxmlformats.org/officeDocument/2006/relationships/image" Target="../media/image58.png"/><Relationship Id="rId17" Type="http://schemas.openxmlformats.org/officeDocument/2006/relationships/image" Target="../media/image59.png"/><Relationship Id="rId18" Type="http://schemas.openxmlformats.org/officeDocument/2006/relationships/image" Target="../media/image60.jpg"/><Relationship Id="rId19" Type="http://schemas.openxmlformats.org/officeDocument/2006/relationships/image" Target="../media/image61.jpeg"/><Relationship Id="rId30" Type="http://schemas.openxmlformats.org/officeDocument/2006/relationships/image" Target="../media/image72.png"/><Relationship Id="rId31" Type="http://schemas.openxmlformats.org/officeDocument/2006/relationships/image" Target="../media/image73.jpeg"/><Relationship Id="rId32" Type="http://schemas.openxmlformats.org/officeDocument/2006/relationships/image" Target="../media/image74.jpeg"/><Relationship Id="rId33" Type="http://schemas.openxmlformats.org/officeDocument/2006/relationships/image" Target="../media/image75.gif"/><Relationship Id="rId34" Type="http://schemas.openxmlformats.org/officeDocument/2006/relationships/image" Target="../media/image76.jpeg"/><Relationship Id="rId35" Type="http://schemas.openxmlformats.org/officeDocument/2006/relationships/image" Target="../media/image77.png"/><Relationship Id="rId36" Type="http://schemas.openxmlformats.org/officeDocument/2006/relationships/image" Target="../media/image78.jpeg"/><Relationship Id="rId37" Type="http://schemas.openxmlformats.org/officeDocument/2006/relationships/image" Target="../media/image79.png"/><Relationship Id="rId38" Type="http://schemas.openxmlformats.org/officeDocument/2006/relationships/image" Target="../media/image80.jpeg"/><Relationship Id="rId39" Type="http://schemas.openxmlformats.org/officeDocument/2006/relationships/image" Target="../media/image81.jpeg"/><Relationship Id="rId50" Type="http://schemas.openxmlformats.org/officeDocument/2006/relationships/image" Target="../media/image92.jpeg"/><Relationship Id="rId51" Type="http://schemas.openxmlformats.org/officeDocument/2006/relationships/image" Target="../media/image93.png"/><Relationship Id="rId52" Type="http://schemas.openxmlformats.org/officeDocument/2006/relationships/image" Target="../media/image94.jpeg"/><Relationship Id="rId53" Type="http://schemas.openxmlformats.org/officeDocument/2006/relationships/image" Target="../media/image95.png"/><Relationship Id="rId54" Type="http://schemas.openxmlformats.org/officeDocument/2006/relationships/image" Target="../media/image96.png"/><Relationship Id="rId55" Type="http://schemas.openxmlformats.org/officeDocument/2006/relationships/image" Target="../media/image97.jpeg"/><Relationship Id="rId56" Type="http://schemas.openxmlformats.org/officeDocument/2006/relationships/image" Target="../media/image98.jpeg"/><Relationship Id="rId57" Type="http://schemas.openxmlformats.org/officeDocument/2006/relationships/image" Target="../media/image99.png"/><Relationship Id="rId58" Type="http://schemas.openxmlformats.org/officeDocument/2006/relationships/image" Target="../media/image100.png"/><Relationship Id="rId59" Type="http://schemas.openxmlformats.org/officeDocument/2006/relationships/image" Target="../media/image101.png"/><Relationship Id="rId70" Type="http://schemas.openxmlformats.org/officeDocument/2006/relationships/image" Target="../media/image112.png"/><Relationship Id="rId71" Type="http://schemas.openxmlformats.org/officeDocument/2006/relationships/image" Target="../media/image113.jpeg"/><Relationship Id="rId72" Type="http://schemas.openxmlformats.org/officeDocument/2006/relationships/image" Target="../media/image114.png"/><Relationship Id="rId73" Type="http://schemas.openxmlformats.org/officeDocument/2006/relationships/image" Target="../media/image115.jpeg"/><Relationship Id="rId74" Type="http://schemas.openxmlformats.org/officeDocument/2006/relationships/image" Target="../media/image116.jpeg"/><Relationship Id="rId75" Type="http://schemas.openxmlformats.org/officeDocument/2006/relationships/image" Target="../media/image117.png"/><Relationship Id="rId76" Type="http://schemas.openxmlformats.org/officeDocument/2006/relationships/image" Target="../media/image118.jpg"/><Relationship Id="rId77" Type="http://schemas.openxmlformats.org/officeDocument/2006/relationships/image" Target="../media/image119.jpeg"/><Relationship Id="rId78" Type="http://schemas.openxmlformats.org/officeDocument/2006/relationships/image" Target="../media/image120.jpeg"/><Relationship Id="rId79" Type="http://schemas.openxmlformats.org/officeDocument/2006/relationships/image" Target="../media/image121.png"/><Relationship Id="rId110" Type="http://schemas.openxmlformats.org/officeDocument/2006/relationships/image" Target="../media/image152.png"/><Relationship Id="rId90" Type="http://schemas.openxmlformats.org/officeDocument/2006/relationships/image" Target="../media/image132.jpeg"/><Relationship Id="rId91" Type="http://schemas.openxmlformats.org/officeDocument/2006/relationships/image" Target="../media/image133.jpeg"/><Relationship Id="rId92" Type="http://schemas.openxmlformats.org/officeDocument/2006/relationships/image" Target="../media/image134.png"/><Relationship Id="rId93" Type="http://schemas.openxmlformats.org/officeDocument/2006/relationships/image" Target="../media/image135.gif"/><Relationship Id="rId94" Type="http://schemas.openxmlformats.org/officeDocument/2006/relationships/image" Target="../media/image136.jpeg"/><Relationship Id="rId95" Type="http://schemas.openxmlformats.org/officeDocument/2006/relationships/image" Target="../media/image137.jpeg"/><Relationship Id="rId96" Type="http://schemas.openxmlformats.org/officeDocument/2006/relationships/image" Target="../media/image138.gif"/><Relationship Id="rId97" Type="http://schemas.openxmlformats.org/officeDocument/2006/relationships/image" Target="../media/image139.jpeg"/><Relationship Id="rId98" Type="http://schemas.openxmlformats.org/officeDocument/2006/relationships/image" Target="../media/image140.png"/><Relationship Id="rId99" Type="http://schemas.openxmlformats.org/officeDocument/2006/relationships/image" Target="../media/image141.jpeg"/><Relationship Id="rId111" Type="http://schemas.openxmlformats.org/officeDocument/2006/relationships/image" Target="../media/image153.jpeg"/><Relationship Id="rId112" Type="http://schemas.openxmlformats.org/officeDocument/2006/relationships/image" Target="../media/image154.jpeg"/><Relationship Id="rId113" Type="http://schemas.openxmlformats.org/officeDocument/2006/relationships/image" Target="../media/image155.png"/><Relationship Id="rId114" Type="http://schemas.openxmlformats.org/officeDocument/2006/relationships/image" Target="../media/image156.jpeg"/><Relationship Id="rId115" Type="http://schemas.openxmlformats.org/officeDocument/2006/relationships/image" Target="../media/image157.jpeg"/><Relationship Id="rId116" Type="http://schemas.openxmlformats.org/officeDocument/2006/relationships/image" Target="../media/image158.jpeg"/><Relationship Id="rId117" Type="http://schemas.openxmlformats.org/officeDocument/2006/relationships/image" Target="../media/image159.png"/><Relationship Id="rId20" Type="http://schemas.openxmlformats.org/officeDocument/2006/relationships/image" Target="../media/image62.jpeg"/><Relationship Id="rId21" Type="http://schemas.openxmlformats.org/officeDocument/2006/relationships/image" Target="../media/image63.jpeg"/><Relationship Id="rId22" Type="http://schemas.openxmlformats.org/officeDocument/2006/relationships/image" Target="../media/image64.png"/><Relationship Id="rId23" Type="http://schemas.openxmlformats.org/officeDocument/2006/relationships/image" Target="../media/image65.jpeg"/><Relationship Id="rId24" Type="http://schemas.openxmlformats.org/officeDocument/2006/relationships/image" Target="../media/image66.jpeg"/><Relationship Id="rId25" Type="http://schemas.openxmlformats.org/officeDocument/2006/relationships/image" Target="../media/image67.jpeg"/><Relationship Id="rId26" Type="http://schemas.openxmlformats.org/officeDocument/2006/relationships/image" Target="../media/image68.png"/><Relationship Id="rId27" Type="http://schemas.openxmlformats.org/officeDocument/2006/relationships/image" Target="../media/image69.gif"/><Relationship Id="rId28" Type="http://schemas.openxmlformats.org/officeDocument/2006/relationships/image" Target="../media/image70.png"/><Relationship Id="rId29" Type="http://schemas.openxmlformats.org/officeDocument/2006/relationships/image" Target="../media/image71.png"/><Relationship Id="rId40" Type="http://schemas.openxmlformats.org/officeDocument/2006/relationships/image" Target="../media/image82.jpeg"/><Relationship Id="rId41" Type="http://schemas.openxmlformats.org/officeDocument/2006/relationships/image" Target="../media/image83.png"/><Relationship Id="rId42" Type="http://schemas.openxmlformats.org/officeDocument/2006/relationships/image" Target="../media/image84.jpeg"/><Relationship Id="rId43" Type="http://schemas.openxmlformats.org/officeDocument/2006/relationships/image" Target="../media/image85.jpeg"/><Relationship Id="rId44" Type="http://schemas.openxmlformats.org/officeDocument/2006/relationships/image" Target="../media/image86.jpeg"/><Relationship Id="rId45" Type="http://schemas.openxmlformats.org/officeDocument/2006/relationships/image" Target="../media/image87.png"/><Relationship Id="rId46" Type="http://schemas.openxmlformats.org/officeDocument/2006/relationships/image" Target="../media/image88.jpeg"/><Relationship Id="rId47" Type="http://schemas.openxmlformats.org/officeDocument/2006/relationships/image" Target="../media/image89.jpeg"/><Relationship Id="rId48" Type="http://schemas.openxmlformats.org/officeDocument/2006/relationships/image" Target="../media/image90.png"/><Relationship Id="rId49" Type="http://schemas.openxmlformats.org/officeDocument/2006/relationships/image" Target="../media/image91.jpeg"/><Relationship Id="rId60" Type="http://schemas.openxmlformats.org/officeDocument/2006/relationships/image" Target="../media/image102.png"/><Relationship Id="rId61" Type="http://schemas.openxmlformats.org/officeDocument/2006/relationships/image" Target="../media/image103.png"/><Relationship Id="rId62" Type="http://schemas.openxmlformats.org/officeDocument/2006/relationships/image" Target="../media/image104.jpeg"/><Relationship Id="rId63" Type="http://schemas.openxmlformats.org/officeDocument/2006/relationships/image" Target="../media/image105.jpg"/><Relationship Id="rId64" Type="http://schemas.openxmlformats.org/officeDocument/2006/relationships/image" Target="../media/image106.jpeg"/><Relationship Id="rId65" Type="http://schemas.openxmlformats.org/officeDocument/2006/relationships/image" Target="../media/image107.png"/><Relationship Id="rId66" Type="http://schemas.openxmlformats.org/officeDocument/2006/relationships/image" Target="../media/image108.jpeg"/><Relationship Id="rId67" Type="http://schemas.openxmlformats.org/officeDocument/2006/relationships/image" Target="../media/image109.png"/><Relationship Id="rId68" Type="http://schemas.openxmlformats.org/officeDocument/2006/relationships/image" Target="../media/image110.png"/><Relationship Id="rId69" Type="http://schemas.openxmlformats.org/officeDocument/2006/relationships/image" Target="../media/image111.jpeg"/><Relationship Id="rId100" Type="http://schemas.openxmlformats.org/officeDocument/2006/relationships/image" Target="../media/image142.jpeg"/><Relationship Id="rId80" Type="http://schemas.openxmlformats.org/officeDocument/2006/relationships/image" Target="../media/image122.jpeg"/><Relationship Id="rId81" Type="http://schemas.openxmlformats.org/officeDocument/2006/relationships/image" Target="../media/image123.png"/><Relationship Id="rId82" Type="http://schemas.openxmlformats.org/officeDocument/2006/relationships/image" Target="../media/image124.jpeg"/><Relationship Id="rId83" Type="http://schemas.openxmlformats.org/officeDocument/2006/relationships/image" Target="../media/image125.png"/><Relationship Id="rId84" Type="http://schemas.openxmlformats.org/officeDocument/2006/relationships/image" Target="../media/image126.jpeg"/><Relationship Id="rId85" Type="http://schemas.openxmlformats.org/officeDocument/2006/relationships/image" Target="../media/image127.png"/><Relationship Id="rId86" Type="http://schemas.openxmlformats.org/officeDocument/2006/relationships/image" Target="../media/image128.png"/><Relationship Id="rId87" Type="http://schemas.openxmlformats.org/officeDocument/2006/relationships/image" Target="../media/image129.png"/><Relationship Id="rId88" Type="http://schemas.openxmlformats.org/officeDocument/2006/relationships/image" Target="../media/image130.png"/><Relationship Id="rId89" Type="http://schemas.openxmlformats.org/officeDocument/2006/relationships/image" Target="../media/image1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1" y="0"/>
            <a:ext cx="2140965" cy="2600455"/>
          </a:xfrm>
          <a:prstGeom prst="rect">
            <a:avLst/>
          </a:prstGeom>
        </p:spPr>
      </p:pic>
      <p:pic>
        <p:nvPicPr>
          <p:cNvPr id="3" name="Picture 2" descr="avatar-5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569" y="1957452"/>
            <a:ext cx="2743200" cy="2743200"/>
          </a:xfrm>
          <a:prstGeom prst="rect">
            <a:avLst/>
          </a:prstGeom>
        </p:spPr>
      </p:pic>
      <p:pic>
        <p:nvPicPr>
          <p:cNvPr id="6" name="Picture 5" descr="01-Fram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41454" y="1778000"/>
            <a:ext cx="3999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299FF"/>
                </a:solidFill>
                <a:latin typeface="Arial"/>
                <a:cs typeface="Arial"/>
              </a:rPr>
              <a:t>Take an </a:t>
            </a:r>
            <a:r>
              <a:rPr lang="en-US" b="1" dirty="0" smtClean="0">
                <a:solidFill>
                  <a:srgbClr val="2299FF"/>
                </a:solidFill>
                <a:latin typeface="Arial"/>
                <a:cs typeface="Arial"/>
              </a:rPr>
              <a:t>Analytics-Driven </a:t>
            </a:r>
            <a:r>
              <a:rPr lang="en-US" b="1" dirty="0">
                <a:solidFill>
                  <a:srgbClr val="2299FF"/>
                </a:solidFill>
                <a:latin typeface="Arial"/>
                <a:cs typeface="Arial"/>
              </a:rPr>
              <a:t>Approach to </a:t>
            </a:r>
            <a:r>
              <a:rPr lang="en-US" b="1" dirty="0" smtClean="0">
                <a:solidFill>
                  <a:srgbClr val="2299FF"/>
                </a:solidFill>
                <a:latin typeface="Arial"/>
                <a:cs typeface="Arial"/>
              </a:rPr>
              <a:t>Container Performance</a:t>
            </a:r>
            <a:endParaRPr lang="en-US" b="1" dirty="0">
              <a:solidFill>
                <a:srgbClr val="2299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0665" y="2692662"/>
            <a:ext cx="4233335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Marc </a:t>
            </a:r>
            <a:r>
              <a:rPr lang="en-US" sz="2000" b="1" dirty="0" err="1">
                <a:solidFill>
                  <a:schemeClr val="bg1"/>
                </a:solidFill>
                <a:latin typeface="Arial"/>
                <a:cs typeface="Arial"/>
              </a:rPr>
              <a:t>Chéné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Principal Product </a:t>
            </a: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/>
              </a:rPr>
              <a:t>Manager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Den </a:t>
            </a:r>
            <a:r>
              <a:rPr lang="en-US" sz="2000" b="1" dirty="0" err="1">
                <a:solidFill>
                  <a:schemeClr val="bg1"/>
                </a:solidFill>
                <a:latin typeface="Arial"/>
                <a:cs typeface="Arial"/>
              </a:rPr>
              <a:t>Gladkikh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(aka </a:t>
            </a:r>
            <a:r>
              <a:rPr lang="en-US" sz="1400" b="1" dirty="0" err="1">
                <a:solidFill>
                  <a:schemeClr val="bg1"/>
                </a:solidFill>
                <a:latin typeface="Arial"/>
                <a:cs typeface="Arial"/>
              </a:rPr>
              <a:t>outcoldman</a:t>
            </a:r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), Principal Dev Engineer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256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Setup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9" y="0"/>
            <a:ext cx="9144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774" y="2247685"/>
            <a:ext cx="6959600" cy="1319710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Getting Data In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Splunk Images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It’s </a:t>
            </a: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Time </a:t>
            </a: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for Analytics</a:t>
            </a:r>
          </a:p>
          <a:p>
            <a:endParaRPr lang="en-US" sz="1800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2463" y="1533525"/>
            <a:ext cx="6327327" cy="7591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 err="1">
                <a:solidFill>
                  <a:schemeClr val="bg1"/>
                </a:solidFill>
                <a:latin typeface="Arial"/>
                <a:cs typeface="Arial"/>
              </a:rPr>
              <a:t>Splunk</a:t>
            </a:r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 Analytics</a:t>
            </a:r>
          </a:p>
        </p:txBody>
      </p:sp>
    </p:spTree>
    <p:extLst>
      <p:ext uri="{BB962C8B-B14F-4D97-AF65-F5344CB8AC3E}">
        <p14:creationId xmlns:p14="http://schemas.microsoft.com/office/powerpoint/2010/main" val="125385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Splunk Monitoring Options for Docker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80312" y="1697797"/>
            <a:ext cx="7584287" cy="44059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C0C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159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19072" y="2292846"/>
            <a:ext cx="7145527" cy="44059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C0C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159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80313" y="2891597"/>
            <a:ext cx="7584286" cy="44059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C0C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159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87552" y="3473283"/>
            <a:ext cx="7877047" cy="44059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C0C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159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87552" y="1100897"/>
            <a:ext cx="7877047" cy="44059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C0C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159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1902" y="1149036"/>
            <a:ext cx="6112040" cy="328927"/>
          </a:xfrm>
          <a:prstGeom prst="rect">
            <a:avLst/>
          </a:prstGeom>
        </p:spPr>
        <p:txBody>
          <a:bodyPr wrap="none" lIns="51426" tIns="25713" rIns="51426" bIns="25713" rtlCol="0">
            <a:spAutoFit/>
          </a:bodyPr>
          <a:lstStyle/>
          <a:p>
            <a:pPr defTabSz="815975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Docker</a:t>
            </a:r>
            <a:r>
              <a:rPr lang="en-US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 Native Logging – </a:t>
            </a:r>
            <a:r>
              <a:rPr lang="en-US" b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Splunk logging driver</a:t>
            </a:r>
            <a:r>
              <a:rPr lang="en-US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, Syslog, </a:t>
            </a:r>
            <a:r>
              <a:rPr lang="en-US" dirty="0" err="1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JournalD</a:t>
            </a:r>
            <a:endParaRPr lang="en-US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3902" y="2340985"/>
            <a:ext cx="3966132" cy="328927"/>
          </a:xfrm>
          <a:prstGeom prst="rect">
            <a:avLst/>
          </a:prstGeom>
        </p:spPr>
        <p:txBody>
          <a:bodyPr wrap="none" lIns="51426" tIns="25713" rIns="51426" bIns="25713" rtlCol="0">
            <a:spAutoFit/>
          </a:bodyPr>
          <a:lstStyle/>
          <a:p>
            <a:pPr defTabSz="815975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Logging libraries in .NET, Java and </a:t>
            </a:r>
            <a:r>
              <a:rPr lang="en-US" dirty="0" err="1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node.js</a:t>
            </a:r>
            <a:endParaRPr lang="en-US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92902" y="2939736"/>
            <a:ext cx="4452483" cy="328927"/>
          </a:xfrm>
          <a:prstGeom prst="rect">
            <a:avLst/>
          </a:prstGeom>
        </p:spPr>
        <p:txBody>
          <a:bodyPr wrap="none" lIns="51426" tIns="25713" rIns="51426" bIns="25713" rtlCol="0">
            <a:spAutoFit/>
          </a:bodyPr>
          <a:lstStyle/>
          <a:p>
            <a:pPr defTabSz="815975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Custom (e.g., Kafka with HTTP Event Collector)</a:t>
            </a:r>
          </a:p>
        </p:txBody>
      </p:sp>
      <p:sp>
        <p:nvSpPr>
          <p:cNvPr id="14" name="Isosceles Triangle 7"/>
          <p:cNvSpPr/>
          <p:nvPr/>
        </p:nvSpPr>
        <p:spPr>
          <a:xfrm rot="5400000">
            <a:off x="-546123" y="2087445"/>
            <a:ext cx="2812983" cy="839888"/>
          </a:xfrm>
          <a:prstGeom prst="triangle">
            <a:avLst>
              <a:gd name="adj" fmla="val 49720"/>
            </a:avLst>
          </a:prstGeom>
          <a:solidFill>
            <a:srgbClr val="00A9E1"/>
          </a:solidFill>
          <a:ln w="25400" cap="flat" cmpd="sng" algn="ctr">
            <a:solidFill>
              <a:srgbClr val="00A9E1">
                <a:shade val="50000"/>
              </a:srgbClr>
            </a:solidFill>
            <a:prstDash val="solid"/>
          </a:ln>
          <a:effectLst>
            <a:glow rad="139700">
              <a:srgbClr val="00A9E1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159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2902" y="1745936"/>
            <a:ext cx="7371698" cy="328927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pPr defTabSz="815975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Universal Forwarder – App Logs, </a:t>
            </a:r>
            <a:r>
              <a:rPr lang="en-US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Syslog forwarding</a:t>
            </a:r>
            <a:r>
              <a:rPr lang="en-US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, Performance, etc.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1902" y="3521422"/>
            <a:ext cx="2419490" cy="328927"/>
          </a:xfrm>
          <a:prstGeom prst="rect">
            <a:avLst/>
          </a:prstGeom>
        </p:spPr>
        <p:txBody>
          <a:bodyPr wrap="none" lIns="51426" tIns="25713" rIns="51426" bIns="25713" rtlCol="0">
            <a:spAutoFit/>
          </a:bodyPr>
          <a:lstStyle/>
          <a:p>
            <a:pPr defTabSz="815975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Cloud – AWS, GCP, Azure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0424" y="4256853"/>
            <a:ext cx="8703576" cy="298149"/>
          </a:xfrm>
          <a:prstGeom prst="rect">
            <a:avLst/>
          </a:prstGeom>
        </p:spPr>
        <p:txBody>
          <a:bodyPr wrap="square" lIns="51426" tIns="25713" rIns="51426" bIns="25713" rtlCol="0" anchor="t">
            <a:spAutoFit/>
          </a:bodyPr>
          <a:lstStyle/>
          <a:p>
            <a:pPr algn="ctr" defTabSz="815975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Use the option that is right for you!</a:t>
            </a:r>
          </a:p>
        </p:txBody>
      </p:sp>
    </p:spTree>
    <p:extLst>
      <p:ext uri="{BB962C8B-B14F-4D97-AF65-F5344CB8AC3E}">
        <p14:creationId xmlns:p14="http://schemas.microsoft.com/office/powerpoint/2010/main" val="82241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Benefits of Native Splunk Logging Driver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081" y="1218718"/>
            <a:ext cx="3167449" cy="3394472"/>
          </a:xfrm>
        </p:spPr>
        <p:txBody>
          <a:bodyPr/>
          <a:lstStyle/>
          <a:p>
            <a:r>
              <a:rPr lang="en-US" sz="2400" dirty="0" smtClean="0"/>
              <a:t>Secure—supports TLS/SSL</a:t>
            </a:r>
          </a:p>
          <a:p>
            <a:r>
              <a:rPr lang="en-US" sz="2400" dirty="0" smtClean="0"/>
              <a:t>RBAC</a:t>
            </a:r>
            <a:endParaRPr lang="en-US" sz="2400" dirty="0"/>
          </a:p>
          <a:p>
            <a:r>
              <a:rPr lang="en-US" sz="2400" dirty="0"/>
              <a:t>Simple to setup</a:t>
            </a:r>
          </a:p>
          <a:p>
            <a:r>
              <a:rPr lang="en-US" sz="2400" dirty="0" smtClean="0"/>
              <a:t>Event Collector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157" y="1560169"/>
            <a:ext cx="5926843" cy="139320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294827"/>
            <a:ext cx="7459362" cy="13183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Easy data collection top of Splunk HTTP </a:t>
            </a:r>
            <a:endParaRPr lang="en-US" sz="2400" dirty="0" smtClean="0"/>
          </a:p>
          <a:p>
            <a:r>
              <a:rPr lang="en-US" sz="2400" dirty="0" smtClean="0"/>
              <a:t>Scalable—built on top of Splunk HTTP Event Collector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569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Docker </a:t>
            </a:r>
            <a:r>
              <a:rPr lang="en-US" dirty="0"/>
              <a:t>Store </a:t>
            </a:r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splunk</a:t>
            </a:r>
            <a:r>
              <a:rPr lang="en-US" dirty="0"/>
              <a:t>/enterprise</a:t>
            </a:r>
          </a:p>
          <a:p>
            <a:pPr lvl="1"/>
            <a:r>
              <a:rPr lang="en-US" dirty="0" smtClean="0"/>
              <a:t>6.4.1 &amp; latest</a:t>
            </a:r>
            <a:endParaRPr lang="en-US" dirty="0"/>
          </a:p>
          <a:p>
            <a:pPr lvl="1"/>
            <a:r>
              <a:rPr lang="en-US" dirty="0" smtClean="0"/>
              <a:t>6.4.1-monitoring</a:t>
            </a:r>
          </a:p>
          <a:p>
            <a:r>
              <a:rPr lang="en-US" dirty="0" err="1" smtClean="0"/>
              <a:t>splunk</a:t>
            </a:r>
            <a:r>
              <a:rPr lang="en-US" dirty="0" smtClean="0"/>
              <a:t>/</a:t>
            </a:r>
            <a:r>
              <a:rPr lang="en-US" dirty="0" err="1" smtClean="0"/>
              <a:t>universalforwarder</a:t>
            </a:r>
            <a:endParaRPr lang="en-US" dirty="0"/>
          </a:p>
          <a:p>
            <a:pPr lvl="1"/>
            <a:r>
              <a:rPr lang="en-US" dirty="0" smtClean="0"/>
              <a:t>6.4.1 &amp; latest</a:t>
            </a:r>
            <a:endParaRPr lang="en-US" dirty="0"/>
          </a:p>
          <a:p>
            <a:pPr lvl="1"/>
            <a:r>
              <a:rPr lang="en-US" dirty="0" smtClean="0"/>
              <a:t>6.4.1-monitoring</a:t>
            </a:r>
          </a:p>
        </p:txBody>
      </p:sp>
    </p:spTree>
    <p:extLst>
      <p:ext uri="{BB962C8B-B14F-4D97-AF65-F5344CB8AC3E}">
        <p14:creationId xmlns:p14="http://schemas.microsoft.com/office/powerpoint/2010/main" val="187019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Setup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2785" y="1508360"/>
            <a:ext cx="4764427" cy="771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Demo Time!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599" y="2343150"/>
            <a:ext cx="3204519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Getting Data In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>
                <a:solidFill>
                  <a:srgbClr val="FFFFFF"/>
                </a:solidFill>
                <a:latin typeface="Arial"/>
                <a:cs typeface="Arial"/>
              </a:rPr>
              <a:t>Splunk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Logging 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river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Analytics</a:t>
            </a:r>
          </a:p>
        </p:txBody>
      </p:sp>
    </p:spTree>
    <p:extLst>
      <p:ext uri="{BB962C8B-B14F-4D97-AF65-F5344CB8AC3E}">
        <p14:creationId xmlns:p14="http://schemas.microsoft.com/office/powerpoint/2010/main" val="83765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Setup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6169" y="1310158"/>
            <a:ext cx="5618478" cy="1022350"/>
          </a:xfrm>
        </p:spPr>
        <p:txBody>
          <a:bodyPr/>
          <a:lstStyle/>
          <a:p>
            <a:r>
              <a:rPr lang="en-US" sz="3200" cap="none" dirty="0" smtClean="0">
                <a:solidFill>
                  <a:srgbClr val="FFFFFF"/>
                </a:solidFill>
                <a:latin typeface="Arial"/>
              </a:rPr>
              <a:t>Containers in the Cloud</a:t>
            </a:r>
            <a:endParaRPr lang="en-US" sz="3200" cap="none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615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for Docker in the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553" y="1024245"/>
            <a:ext cx="8229600" cy="3394472"/>
          </a:xfrm>
        </p:spPr>
        <p:txBody>
          <a:bodyPr anchor="t"/>
          <a:lstStyle/>
          <a:p>
            <a:r>
              <a:rPr lang="en-US" sz="2800" dirty="0" smtClean="0"/>
              <a:t>Amazon </a:t>
            </a:r>
            <a:r>
              <a:rPr lang="en-US" sz="2800" dirty="0"/>
              <a:t>Web Services (AWS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Cloud Watch ECS Metrics</a:t>
            </a:r>
          </a:p>
          <a:p>
            <a:pPr lvl="1"/>
            <a:r>
              <a:rPr lang="en-US" sz="2400" dirty="0" smtClean="0"/>
              <a:t>AWS Logs</a:t>
            </a:r>
            <a:endParaRPr lang="en-US" sz="2400" dirty="0"/>
          </a:p>
          <a:p>
            <a:r>
              <a:rPr lang="en-US" sz="2800" dirty="0"/>
              <a:t>Google Cloud Platform (GCP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err="1" smtClean="0"/>
              <a:t>StackDriver</a:t>
            </a:r>
            <a:r>
              <a:rPr lang="en-US" sz="2400" dirty="0" smtClean="0"/>
              <a:t> Pub/Sub</a:t>
            </a:r>
          </a:p>
          <a:p>
            <a:pPr lvl="1"/>
            <a:r>
              <a:rPr lang="en-US" sz="2400" dirty="0" err="1" smtClean="0"/>
              <a:t>StackDriver</a:t>
            </a:r>
            <a:r>
              <a:rPr lang="en-US" sz="2400" dirty="0" smtClean="0"/>
              <a:t> Cloud Monitoring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897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Visibility to your Container </a:t>
            </a:r>
            <a:r>
              <a:rPr lang="en-US" sz="3600" dirty="0" smtClean="0"/>
              <a:t>Environments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/>
              <a:t>Splunk Add-On for Docker Universal Control </a:t>
            </a:r>
            <a:r>
              <a:rPr lang="en-US" sz="2400" dirty="0" smtClean="0"/>
              <a:t>Plane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68" y="1318054"/>
            <a:ext cx="4349578" cy="3276568"/>
          </a:xfrm>
        </p:spPr>
        <p:txBody>
          <a:bodyPr/>
          <a:lstStyle/>
          <a:p>
            <a:r>
              <a:rPr lang="en-US" sz="2000" b="1" dirty="0"/>
              <a:t>Monitor Changes – </a:t>
            </a:r>
            <a:r>
              <a:rPr lang="en-US" sz="2000" dirty="0"/>
              <a:t>Identify changes in containers, updates to container deployments</a:t>
            </a:r>
          </a:p>
          <a:p>
            <a:r>
              <a:rPr lang="en-US" sz="2000" b="1" dirty="0"/>
              <a:t>Usage Insight – </a:t>
            </a:r>
            <a:r>
              <a:rPr lang="en-US" sz="2000" dirty="0"/>
              <a:t>Insight into containers, clusters, and nodes</a:t>
            </a:r>
          </a:p>
          <a:p>
            <a:r>
              <a:rPr lang="en-US" sz="2000" b="1" dirty="0"/>
              <a:t>Analyze and </a:t>
            </a:r>
            <a:r>
              <a:rPr lang="en-US" sz="2000" b="1" dirty="0" smtClean="0"/>
              <a:t>Correlate – </a:t>
            </a:r>
            <a:r>
              <a:rPr lang="en-US" sz="2000" dirty="0"/>
              <a:t>Changes, usage, errors and </a:t>
            </a:r>
            <a:r>
              <a:rPr lang="en-US" sz="2000" dirty="0" smtClean="0"/>
              <a:t>configuration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 algn="ctr">
              <a:buNone/>
            </a:pPr>
            <a:r>
              <a:rPr lang="en-US" sz="2000" b="1" i="1" dirty="0"/>
              <a:t>Improve Docker container compliance, availability and performance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66" y="1129331"/>
            <a:ext cx="4348843" cy="30044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00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deWind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pic>
        <p:nvPicPr>
          <p:cNvPr id="13" name="Picture 12" descr="CodeWindow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22"/>
          <a:stretch/>
        </p:blipFill>
        <p:spPr>
          <a:xfrm>
            <a:off x="0" y="0"/>
            <a:ext cx="9135879" cy="1428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1709" y="186459"/>
            <a:ext cx="429491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3800" b="1" dirty="0" smtClean="0">
                <a:solidFill>
                  <a:srgbClr val="2299FF"/>
                </a:solidFill>
                <a:latin typeface="Arial"/>
                <a:cs typeface="Arial"/>
              </a:rPr>
              <a:t>Call to Action</a:t>
            </a:r>
            <a:r>
              <a:rPr lang="is-IS" sz="3800" b="1" dirty="0" smtClean="0">
                <a:solidFill>
                  <a:srgbClr val="2299FF"/>
                </a:solidFill>
                <a:latin typeface="Arial"/>
                <a:cs typeface="Arial"/>
              </a:rPr>
              <a:t>…</a:t>
            </a:r>
            <a:endParaRPr lang="en-US" sz="3800" b="1" dirty="0">
              <a:solidFill>
                <a:srgbClr val="2299FF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981" y="1476855"/>
            <a:ext cx="8793019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ndale Mono"/>
                <a:cs typeface="Andale Mono"/>
              </a:rPr>
              <a:t># </a:t>
            </a:r>
            <a:r>
              <a:rPr lang="en-US" dirty="0" smtClean="0">
                <a:solidFill>
                  <a:schemeClr val="bg1"/>
                </a:solidFill>
                <a:latin typeface="Andale Mono"/>
                <a:cs typeface="Andale Mono"/>
              </a:rPr>
              <a:t>1. Come </a:t>
            </a:r>
            <a:r>
              <a:rPr lang="en-US" dirty="0">
                <a:solidFill>
                  <a:schemeClr val="bg1"/>
                </a:solidFill>
                <a:latin typeface="Andale Mono"/>
                <a:cs typeface="Andale Mono"/>
              </a:rPr>
              <a:t>visit us at our booth</a:t>
            </a:r>
          </a:p>
          <a:p>
            <a:r>
              <a:rPr lang="en-US" dirty="0" err="1">
                <a:solidFill>
                  <a:schemeClr val="bg1"/>
                </a:solidFill>
                <a:latin typeface="Andale Mono"/>
                <a:cs typeface="Andale Mono"/>
              </a:rPr>
              <a:t>docker</a:t>
            </a:r>
            <a:r>
              <a:rPr lang="en-US" dirty="0">
                <a:solidFill>
                  <a:schemeClr val="bg1"/>
                </a:solidFill>
                <a:latin typeface="Andale Mono"/>
                <a:cs typeface="Andale Mono"/>
              </a:rPr>
              <a:t> run </a:t>
            </a:r>
            <a:r>
              <a:rPr lang="en-US" dirty="0" err="1">
                <a:solidFill>
                  <a:schemeClr val="bg1"/>
                </a:solidFill>
                <a:latin typeface="Andale Mono"/>
                <a:cs typeface="Andale Mono"/>
              </a:rPr>
              <a:t>splunk</a:t>
            </a:r>
            <a:r>
              <a:rPr lang="en-US" dirty="0">
                <a:solidFill>
                  <a:schemeClr val="bg1"/>
                </a:solidFill>
                <a:latin typeface="Andale Mono"/>
                <a:cs typeface="Andale Mono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Andale Mono"/>
                <a:cs typeface="Andale Mono"/>
              </a:rPr>
              <a:t>visitourbooth</a:t>
            </a:r>
            <a:endParaRPr lang="en-US" dirty="0">
              <a:solidFill>
                <a:schemeClr val="bg1"/>
              </a:solidFill>
              <a:latin typeface="Andale Mono"/>
              <a:cs typeface="Andale Mono"/>
            </a:endParaRPr>
          </a:p>
          <a:p>
            <a:r>
              <a:rPr lang="en-US" dirty="0">
                <a:solidFill>
                  <a:srgbClr val="9FA01C"/>
                </a:solidFill>
                <a:latin typeface="Menlo-Regular" charset="0"/>
              </a:rPr>
              <a:t>visitourbooth_1 | </a:t>
            </a:r>
            <a:r>
              <a:rPr lang="en-US" dirty="0">
                <a:solidFill>
                  <a:schemeClr val="bg1"/>
                </a:solidFill>
                <a:latin typeface="Andale Mono"/>
                <a:cs typeface="Andale Mono"/>
              </a:rPr>
              <a:t>Booth #</a:t>
            </a:r>
            <a:r>
              <a:rPr lang="en-US" dirty="0" smtClean="0">
                <a:solidFill>
                  <a:schemeClr val="bg1"/>
                </a:solidFill>
                <a:latin typeface="Andale Mono"/>
                <a:cs typeface="Andale Mono"/>
              </a:rPr>
              <a:t>G2</a:t>
            </a:r>
          </a:p>
          <a:p>
            <a:endParaRPr lang="en-US" dirty="0" smtClean="0">
              <a:solidFill>
                <a:schemeClr val="bg1"/>
              </a:solidFill>
              <a:latin typeface="Andale Mono"/>
              <a:cs typeface="Andale Mono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ndale Mono"/>
                <a:cs typeface="Andale Mono"/>
              </a:rPr>
              <a:t># 2. </a:t>
            </a:r>
            <a:r>
              <a:rPr lang="en-US" dirty="0" smtClean="0">
                <a:solidFill>
                  <a:schemeClr val="bg1"/>
                </a:solidFill>
                <a:latin typeface="Andale Mono"/>
                <a:cs typeface="Andale Mono"/>
              </a:rPr>
              <a:t>Start using the </a:t>
            </a:r>
            <a:r>
              <a:rPr lang="en-US" dirty="0">
                <a:solidFill>
                  <a:schemeClr val="bg1"/>
                </a:solidFill>
                <a:latin typeface="Andale Mono"/>
                <a:cs typeface="Andale Mono"/>
              </a:rPr>
              <a:t>Splunk logging driver</a:t>
            </a:r>
          </a:p>
          <a:p>
            <a:r>
              <a:rPr lang="de-DE" dirty="0" err="1">
                <a:solidFill>
                  <a:schemeClr val="bg1"/>
                </a:solidFill>
                <a:latin typeface="Andale Mono"/>
                <a:cs typeface="Andale Mono"/>
              </a:rPr>
              <a:t>docker</a:t>
            </a:r>
            <a:r>
              <a:rPr lang="de-DE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Andale Mono"/>
                <a:cs typeface="Andale Mono"/>
              </a:rPr>
              <a:t>run</a:t>
            </a:r>
            <a:r>
              <a:rPr lang="de-DE" dirty="0">
                <a:solidFill>
                  <a:schemeClr val="bg1"/>
                </a:solidFill>
                <a:latin typeface="Andale Mono"/>
                <a:cs typeface="Andale Mono"/>
              </a:rPr>
              <a:t> --name </a:t>
            </a:r>
            <a:r>
              <a:rPr lang="de-DE" dirty="0" err="1">
                <a:solidFill>
                  <a:schemeClr val="bg1"/>
                </a:solidFill>
                <a:latin typeface="Andale Mono"/>
                <a:cs typeface="Andale Mono"/>
              </a:rPr>
              <a:t>wordpress</a:t>
            </a:r>
            <a:r>
              <a:rPr lang="de-DE" dirty="0">
                <a:solidFill>
                  <a:schemeClr val="bg1"/>
                </a:solidFill>
                <a:latin typeface="Andale Mono"/>
                <a:cs typeface="Andale Mono"/>
              </a:rPr>
              <a:t> --label web=</a:t>
            </a:r>
            <a:r>
              <a:rPr lang="de-DE" dirty="0" err="1">
                <a:solidFill>
                  <a:schemeClr val="bg1"/>
                </a:solidFill>
                <a:latin typeface="Andale Mono"/>
                <a:cs typeface="Andale Mono"/>
              </a:rPr>
              <a:t>wordpress</a:t>
            </a:r>
            <a:r>
              <a:rPr lang="de-DE" dirty="0">
                <a:solidFill>
                  <a:schemeClr val="bg1"/>
                </a:solidFill>
                <a:latin typeface="Andale Mono"/>
                <a:cs typeface="Andale Mono"/>
              </a:rPr>
              <a:t> \</a:t>
            </a:r>
          </a:p>
          <a:p>
            <a:r>
              <a:rPr lang="de-DE" dirty="0">
                <a:solidFill>
                  <a:schemeClr val="bg1"/>
                </a:solidFill>
                <a:latin typeface="Andale Mono"/>
                <a:cs typeface="Andale Mono"/>
              </a:rPr>
              <a:t>--log-driver=</a:t>
            </a:r>
            <a:r>
              <a:rPr lang="de-DE" b="1" dirty="0" err="1">
                <a:solidFill>
                  <a:schemeClr val="bg1"/>
                </a:solidFill>
                <a:latin typeface="Andale Mono"/>
                <a:cs typeface="Andale Mono"/>
              </a:rPr>
              <a:t>splunk</a:t>
            </a:r>
            <a:r>
              <a:rPr lang="de-DE" dirty="0">
                <a:solidFill>
                  <a:schemeClr val="bg1"/>
                </a:solidFill>
                <a:latin typeface="Andale Mono"/>
                <a:cs typeface="Andale Mono"/>
              </a:rPr>
              <a:t> \</a:t>
            </a:r>
          </a:p>
          <a:p>
            <a:r>
              <a:rPr lang="de-DE" dirty="0">
                <a:solidFill>
                  <a:schemeClr val="bg1"/>
                </a:solidFill>
                <a:latin typeface="Andale Mono"/>
                <a:cs typeface="Andale Mono"/>
              </a:rPr>
              <a:t>--log-</a:t>
            </a:r>
            <a:r>
              <a:rPr lang="de-DE" dirty="0" err="1">
                <a:solidFill>
                  <a:schemeClr val="bg1"/>
                </a:solidFill>
                <a:latin typeface="Andale Mono"/>
                <a:cs typeface="Andale Mono"/>
              </a:rPr>
              <a:t>opt</a:t>
            </a:r>
            <a:r>
              <a:rPr lang="de-DE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Andale Mono"/>
                <a:cs typeface="Andale Mono"/>
              </a:rPr>
              <a:t>splunk</a:t>
            </a:r>
            <a:r>
              <a:rPr lang="de-DE" dirty="0">
                <a:solidFill>
                  <a:schemeClr val="bg1"/>
                </a:solidFill>
                <a:latin typeface="Andale Mono"/>
                <a:cs typeface="Andale Mono"/>
              </a:rPr>
              <a:t>-token=00000000-0000-0000-0000-000000000000 \</a:t>
            </a:r>
          </a:p>
          <a:p>
            <a:r>
              <a:rPr lang="de-DE" dirty="0">
                <a:solidFill>
                  <a:schemeClr val="bg1"/>
                </a:solidFill>
                <a:latin typeface="Andale Mono"/>
                <a:cs typeface="Andale Mono"/>
              </a:rPr>
              <a:t>--log-</a:t>
            </a:r>
            <a:r>
              <a:rPr lang="de-DE" dirty="0" err="1">
                <a:solidFill>
                  <a:schemeClr val="bg1"/>
                </a:solidFill>
                <a:latin typeface="Andale Mono"/>
                <a:cs typeface="Andale Mono"/>
              </a:rPr>
              <a:t>opt</a:t>
            </a:r>
            <a:r>
              <a:rPr lang="de-DE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Andale Mono"/>
                <a:cs typeface="Andale Mono"/>
              </a:rPr>
              <a:t>splunk-url</a:t>
            </a:r>
            <a:r>
              <a:rPr lang="de-DE" dirty="0">
                <a:solidFill>
                  <a:schemeClr val="bg1"/>
                </a:solidFill>
                <a:latin typeface="Andale Mono"/>
                <a:cs typeface="Andale Mono"/>
              </a:rPr>
              <a:t>=https://192.168.99.100:8088 \</a:t>
            </a:r>
          </a:p>
          <a:p>
            <a:r>
              <a:rPr lang="de-DE" dirty="0">
                <a:solidFill>
                  <a:schemeClr val="bg1"/>
                </a:solidFill>
                <a:latin typeface="Andale Mono"/>
                <a:cs typeface="Andale Mono"/>
              </a:rPr>
              <a:t>--log-</a:t>
            </a:r>
            <a:r>
              <a:rPr lang="de-DE" dirty="0" err="1">
                <a:solidFill>
                  <a:schemeClr val="bg1"/>
                </a:solidFill>
                <a:latin typeface="Andale Mono"/>
                <a:cs typeface="Andale Mono"/>
              </a:rPr>
              <a:t>opt</a:t>
            </a:r>
            <a:r>
              <a:rPr lang="de-DE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Andale Mono"/>
                <a:cs typeface="Andale Mono"/>
              </a:rPr>
              <a:t>labels</a:t>
            </a:r>
            <a:r>
              <a:rPr lang="de-DE" dirty="0" smtClean="0">
                <a:solidFill>
                  <a:schemeClr val="bg1"/>
                </a:solidFill>
                <a:latin typeface="Andale Mono"/>
                <a:cs typeface="Andale Mono"/>
              </a:rPr>
              <a:t>=web --</a:t>
            </a:r>
            <a:r>
              <a:rPr lang="de-DE" dirty="0">
                <a:solidFill>
                  <a:schemeClr val="bg1"/>
                </a:solidFill>
                <a:latin typeface="Andale Mono"/>
                <a:cs typeface="Andale Mono"/>
              </a:rPr>
              <a:t>log-</a:t>
            </a:r>
            <a:r>
              <a:rPr lang="de-DE" dirty="0" err="1">
                <a:solidFill>
                  <a:schemeClr val="bg1"/>
                </a:solidFill>
                <a:latin typeface="Andale Mono"/>
                <a:cs typeface="Andale Mono"/>
              </a:rPr>
              <a:t>opt</a:t>
            </a:r>
            <a:r>
              <a:rPr lang="de-DE" dirty="0">
                <a:solidFill>
                  <a:schemeClr val="bg1"/>
                </a:solidFill>
                <a:latin typeface="Andale Mono"/>
                <a:cs typeface="Andale Mono"/>
              </a:rPr>
              <a:t> tag="{{.Name}}" \</a:t>
            </a:r>
          </a:p>
          <a:p>
            <a:r>
              <a:rPr lang="en-US" dirty="0">
                <a:solidFill>
                  <a:schemeClr val="bg1"/>
                </a:solidFill>
                <a:latin typeface="Andale Mono"/>
                <a:cs typeface="Andale Mono"/>
              </a:rPr>
              <a:t>--publish 80:80 \</a:t>
            </a:r>
            <a:endParaRPr lang="de-DE" dirty="0">
              <a:solidFill>
                <a:schemeClr val="bg1"/>
              </a:solidFill>
              <a:latin typeface="Andale Mono"/>
              <a:cs typeface="Andale Mono"/>
            </a:endParaRPr>
          </a:p>
          <a:p>
            <a:r>
              <a:rPr lang="de-DE" dirty="0">
                <a:solidFill>
                  <a:schemeClr val="bg1"/>
                </a:solidFill>
                <a:latin typeface="Andale Mono"/>
                <a:cs typeface="Andale Mono"/>
              </a:rPr>
              <a:t>-d </a:t>
            </a:r>
            <a:r>
              <a:rPr lang="de-DE" dirty="0" err="1" smtClean="0">
                <a:solidFill>
                  <a:schemeClr val="bg1"/>
                </a:solidFill>
                <a:latin typeface="Andale Mono"/>
                <a:cs typeface="Andale Mono"/>
              </a:rPr>
              <a:t>wordpress</a:t>
            </a:r>
            <a:endParaRPr lang="de-DE" dirty="0">
              <a:solidFill>
                <a:schemeClr val="bg1"/>
              </a:solidFill>
              <a:latin typeface="Andale Mono"/>
              <a:cs typeface="Andale Mono"/>
            </a:endParaRPr>
          </a:p>
        </p:txBody>
      </p:sp>
      <p:pic>
        <p:nvPicPr>
          <p:cNvPr id="12" name="Picture 11" descr="PPT Setup-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8150"/>
            <a:ext cx="9144000" cy="91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9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Setup-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361" y="1754663"/>
            <a:ext cx="4764427" cy="771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7530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Setup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3818" y="1670304"/>
            <a:ext cx="1955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299FF"/>
                </a:solidFill>
                <a:latin typeface="Arial"/>
                <a:cs typeface="Arial"/>
              </a:rPr>
              <a:t>Splunk What</a:t>
            </a:r>
            <a:r>
              <a:rPr lang="en-US" sz="2400" b="1" dirty="0" smtClean="0">
                <a:solidFill>
                  <a:srgbClr val="2299FF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6848" y="52781"/>
            <a:ext cx="2001214" cy="73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Agenda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63514" y="1670304"/>
            <a:ext cx="210897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solidFill>
                  <a:srgbClr val="2299FF"/>
                </a:solidFill>
                <a:latin typeface="Arial"/>
                <a:cs typeface="Arial"/>
              </a:rPr>
              <a:t>Splunk </a:t>
            </a:r>
            <a:r>
              <a:rPr lang="en-US" sz="2400" b="1" dirty="0" smtClean="0">
                <a:solidFill>
                  <a:srgbClr val="2299FF"/>
                </a:solidFill>
                <a:latin typeface="Arial"/>
                <a:cs typeface="Arial"/>
              </a:rPr>
              <a:t>Analytics</a:t>
            </a:r>
            <a:endParaRPr lang="en-US" sz="2400" b="1" dirty="0">
              <a:solidFill>
                <a:srgbClr val="2299FF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2484" y="1670304"/>
            <a:ext cx="2120515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solidFill>
                  <a:srgbClr val="2299FF"/>
                </a:solidFill>
                <a:latin typeface="Arial"/>
                <a:cs typeface="Arial"/>
              </a:rPr>
              <a:t>Containers in the Cloud</a:t>
            </a:r>
          </a:p>
          <a:p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621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Setup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2785" y="1540507"/>
            <a:ext cx="4764427" cy="771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Splunk What?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2343150"/>
            <a:ext cx="264160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Let's talk about </a:t>
            </a:r>
            <a:r>
              <a:rPr lang="en-US" dirty="0" err="1">
                <a:solidFill>
                  <a:srgbClr val="FFFFFF"/>
                </a:solidFill>
                <a:latin typeface="Arial"/>
                <a:cs typeface="Arial"/>
              </a:rPr>
              <a:t>Splunk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140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50940" cy="5151054"/>
          </a:xfrm>
          <a:prstGeom prst="rect">
            <a:avLst/>
          </a:prstGeom>
        </p:spPr>
      </p:pic>
      <p:pic>
        <p:nvPicPr>
          <p:cNvPr id="6" name="Picture 5" descr="PPT Setup-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2148"/>
            <a:ext cx="9144000" cy="91135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0493" y="2211311"/>
            <a:ext cx="8229600" cy="857250"/>
          </a:xfrm>
        </p:spPr>
        <p:txBody>
          <a:bodyPr anchor="t"/>
          <a:lstStyle/>
          <a:p>
            <a:r>
              <a:rPr lang="en-US" b="1" dirty="0" smtClean="0">
                <a:solidFill>
                  <a:srgbClr val="FFFFFF"/>
                </a:solidFill>
              </a:rPr>
              <a:t>First, </a:t>
            </a:r>
            <a:r>
              <a:rPr lang="en-US" b="1" dirty="0">
                <a:solidFill>
                  <a:srgbClr val="FFFFFF"/>
                </a:solidFill>
              </a:rPr>
              <a:t>a bit about </a:t>
            </a:r>
            <a:r>
              <a:rPr lang="en-US" b="1" dirty="0" smtClean="0">
                <a:solidFill>
                  <a:srgbClr val="FFFFFF"/>
                </a:solidFill>
              </a:rPr>
              <a:t>containers</a:t>
            </a:r>
            <a:r>
              <a:rPr lang="is-IS" b="1" dirty="0" smtClean="0">
                <a:solidFill>
                  <a:srgbClr val="FFFFFF"/>
                </a:solidFill>
              </a:rPr>
              <a:t>…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84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41275"/>
            <a:ext cx="6374146" cy="425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ainers_proble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78" y="-254155"/>
            <a:ext cx="9139266" cy="5935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89" y="4232168"/>
            <a:ext cx="9044062" cy="9090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3901" y="0"/>
            <a:ext cx="5269638" cy="4616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400" dirty="0">
                <a:solidFill>
                  <a:srgbClr val="EEECE1"/>
                </a:solidFill>
              </a:rPr>
              <a:t>But...Containers Add Complexity</a:t>
            </a:r>
          </a:p>
        </p:txBody>
      </p:sp>
    </p:spTree>
    <p:extLst>
      <p:ext uri="{BB962C8B-B14F-4D97-AF65-F5344CB8AC3E}">
        <p14:creationId xmlns:p14="http://schemas.microsoft.com/office/powerpoint/2010/main" val="266604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60F4-4FA4-EE41-8ADB-46C5B0D62AB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6" descr="data_backdrop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57880" cy="515044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 bwMode="gray">
          <a:xfrm>
            <a:off x="15816" y="2757814"/>
            <a:ext cx="9144000" cy="121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25" tIns="25712" rIns="51425" bIns="25712" numCol="1" anchor="t" anchorCtr="0" compatLnSpc="1">
            <a:prstTxWarp prst="textNoShape">
              <a:avLst/>
            </a:prstTxWarp>
            <a:noAutofit/>
          </a:bodyPr>
          <a:lstStyle>
            <a:lvl1pPr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 kern="120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400" dirty="0">
                <a:solidFill>
                  <a:schemeClr val="bg1"/>
                </a:solidFill>
                <a:latin typeface="Calibri" charset="0"/>
              </a:rPr>
              <a:t>Make machine data </a:t>
            </a:r>
            <a:r>
              <a:rPr lang="en-US" sz="3400" b="1" dirty="0">
                <a:solidFill>
                  <a:schemeClr val="bg1"/>
                </a:solidFill>
                <a:latin typeface="Calibri" charset="0"/>
              </a:rPr>
              <a:t>accessible</a:t>
            </a:r>
            <a:r>
              <a:rPr lang="en-US" sz="3400" dirty="0" smtClean="0">
                <a:solidFill>
                  <a:schemeClr val="bg1"/>
                </a:solidFill>
                <a:latin typeface="Calibri" charset="0"/>
              </a:rPr>
              <a:t>,</a:t>
            </a:r>
            <a:br>
              <a:rPr lang="en-US" sz="3400" dirty="0" smtClean="0">
                <a:solidFill>
                  <a:schemeClr val="bg1"/>
                </a:solidFill>
                <a:latin typeface="Calibri" charset="0"/>
              </a:rPr>
            </a:br>
            <a:r>
              <a:rPr lang="en-US" sz="3400" b="1" dirty="0" smtClean="0">
                <a:solidFill>
                  <a:schemeClr val="bg1"/>
                </a:solidFill>
                <a:latin typeface="Calibri" charset="0"/>
              </a:rPr>
              <a:t>usable</a:t>
            </a:r>
            <a:r>
              <a:rPr lang="en-US" sz="3400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sz="3400" dirty="0">
                <a:solidFill>
                  <a:schemeClr val="bg1"/>
                </a:solidFill>
                <a:latin typeface="Calibri" charset="0"/>
              </a:rPr>
              <a:t>a</a:t>
            </a:r>
            <a:r>
              <a:rPr lang="en-US" sz="3400" dirty="0" smtClean="0">
                <a:solidFill>
                  <a:schemeClr val="bg1"/>
                </a:solidFill>
                <a:latin typeface="Calibri" charset="0"/>
              </a:rPr>
              <a:t>nd </a:t>
            </a:r>
            <a:r>
              <a:rPr lang="en-US" sz="3400" b="1" dirty="0">
                <a:solidFill>
                  <a:schemeClr val="bg1"/>
                </a:solidFill>
                <a:latin typeface="Calibri" charset="0"/>
              </a:rPr>
              <a:t>valuable</a:t>
            </a:r>
            <a:r>
              <a:rPr lang="en-US" sz="3400" dirty="0">
                <a:solidFill>
                  <a:schemeClr val="bg1"/>
                </a:solidFill>
                <a:latin typeface="Calibri" charset="0"/>
              </a:rPr>
              <a:t> to everyone. </a:t>
            </a:r>
          </a:p>
        </p:txBody>
      </p:sp>
      <p:pic>
        <p:nvPicPr>
          <p:cNvPr id="7" name="Picture 6" descr="logo_splunk_W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682944" y="1372712"/>
            <a:ext cx="3809746" cy="1127685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 bwMode="gray">
          <a:xfrm>
            <a:off x="4369035" y="4750489"/>
            <a:ext cx="385762" cy="257175"/>
          </a:xfrm>
          <a:prstGeom prst="rect">
            <a:avLst/>
          </a:prstGeom>
        </p:spPr>
        <p:txBody>
          <a:bodyPr vert="horz" lIns="81633" tIns="40817" rIns="81633" bIns="40817" rtlCol="0" anchor="ctr"/>
          <a:lstStyle>
            <a:defPPr>
              <a:defRPr lang="en-US"/>
            </a:defPPr>
            <a:lvl1pPr algn="ctr" defTabSz="816334" rtl="0" fontAlgn="auto">
              <a:spcBef>
                <a:spcPts val="0"/>
              </a:spcBef>
              <a:spcAft>
                <a:spcPts val="0"/>
              </a:spcAft>
              <a:defRPr sz="1100" kern="1200" smtClean="0">
                <a:solidFill>
                  <a:srgbClr val="C0C0C0"/>
                </a:solidFill>
                <a:latin typeface="+mn-lt"/>
                <a:ea typeface="+mn-ea"/>
                <a:cs typeface="+mn-cs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DB30CCE6-9770-5A43-A55E-C3ADCAED019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9" name="Picture 8" descr="PPT Setup-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" y="4218701"/>
            <a:ext cx="9144000" cy="91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2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 bwMode="gray">
          <a:xfrm>
            <a:off x="4384677" y="2448983"/>
            <a:ext cx="2134657" cy="1179513"/>
          </a:xfrm>
          <a:prstGeom prst="roundRect">
            <a:avLst>
              <a:gd name="adj" fmla="val 4307"/>
            </a:avLst>
          </a:prstGeom>
          <a:solidFill>
            <a:sysClr val="windowText" lastClr="000000"/>
          </a:solidFill>
          <a:ln w="12700" cap="flat" cmpd="sng" algn="ctr">
            <a:noFill/>
            <a:prstDash val="solid"/>
          </a:ln>
          <a:effectLst/>
        </p:spPr>
        <p:txBody>
          <a:bodyPr lIns="91436" tIns="45718" rIns="91436" bIns="45718" anchor="ctr"/>
          <a:lstStyle/>
          <a:p>
            <a:pPr marL="0" marR="0" lvl="0" indent="0" algn="ctr" defTabSz="8159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69" name="Title 2"/>
          <p:cNvSpPr txBox="1">
            <a:spLocks/>
          </p:cNvSpPr>
          <p:nvPr/>
        </p:nvSpPr>
        <p:spPr bwMode="gray">
          <a:xfrm>
            <a:off x="0" y="9525"/>
            <a:ext cx="91440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8" tIns="34289" rIns="68568" bIns="34289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 kern="120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600" b="1"/>
              <a:t>Turning Machine Data Into Business Value</a:t>
            </a:r>
            <a:endParaRPr lang="en-US" sz="3600" b="1" dirty="0"/>
          </a:p>
        </p:txBody>
      </p:sp>
      <p:sp>
        <p:nvSpPr>
          <p:cNvPr id="70" name="AutoShape 2"/>
          <p:cNvSpPr>
            <a:spLocks noChangeArrowheads="1"/>
          </p:cNvSpPr>
          <p:nvPr/>
        </p:nvSpPr>
        <p:spPr bwMode="gray">
          <a:xfrm>
            <a:off x="512238" y="690853"/>
            <a:ext cx="3771900" cy="398463"/>
          </a:xfrm>
          <a:prstGeom prst="roundRect">
            <a:avLst>
              <a:gd name="adj" fmla="val 9894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2737" tIns="102737" rIns="102737" bIns="102737" anchor="ctr" anchorCtr="1"/>
          <a:lstStyle/>
          <a:p>
            <a:pPr defTabSz="5137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005F86"/>
                </a:solidFill>
                <a:ea typeface="ＭＳ Ｐゴシック" charset="0"/>
                <a:cs typeface="Calibri"/>
              </a:rPr>
              <a:t>Index Untapped Data: Any Source, Type, Volume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399498" y="1673973"/>
            <a:ext cx="475382" cy="305806"/>
          </a:xfrm>
          <a:prstGeom prst="rect">
            <a:avLst/>
          </a:prstGeom>
          <a:effectLst/>
        </p:spPr>
        <p:txBody>
          <a:bodyPr wrap="square" lIns="51380" tIns="25694" rIns="51380" bIns="25694" rtlCol="0">
            <a:spAutoFit/>
          </a:bodyPr>
          <a:lstStyle/>
          <a:p>
            <a:pPr algn="ctr" defTabSz="815225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Online Services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050528" y="1842717"/>
            <a:ext cx="475382" cy="305806"/>
          </a:xfrm>
          <a:prstGeom prst="rect">
            <a:avLst/>
          </a:prstGeom>
          <a:effectLst/>
        </p:spPr>
        <p:txBody>
          <a:bodyPr wrap="square" lIns="51380" tIns="25694" rIns="51380" bIns="25694" rtlCol="0">
            <a:spAutoFit/>
          </a:bodyPr>
          <a:lstStyle/>
          <a:p>
            <a:pPr algn="ctr" defTabSz="815225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Web Services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010128" y="2334498"/>
            <a:ext cx="475382" cy="178848"/>
          </a:xfrm>
          <a:prstGeom prst="rect">
            <a:avLst/>
          </a:prstGeom>
          <a:effectLst/>
        </p:spPr>
        <p:txBody>
          <a:bodyPr wrap="square" lIns="51380" tIns="25694" rIns="51380" bIns="25694" rtlCol="0">
            <a:spAutoFit/>
          </a:bodyPr>
          <a:lstStyle/>
          <a:p>
            <a:pPr algn="ctr" defTabSz="815225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Servers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635094" y="2254659"/>
            <a:ext cx="475382" cy="178848"/>
          </a:xfrm>
          <a:prstGeom prst="rect">
            <a:avLst/>
          </a:prstGeom>
          <a:effectLst/>
        </p:spPr>
        <p:txBody>
          <a:bodyPr wrap="square" lIns="51380" tIns="25694" rIns="51380" bIns="25694" rtlCol="0">
            <a:spAutoFit/>
          </a:bodyPr>
          <a:lstStyle/>
          <a:p>
            <a:pPr algn="ctr" defTabSz="815225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Security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624140" y="2299917"/>
            <a:ext cx="475382" cy="305806"/>
          </a:xfrm>
          <a:prstGeom prst="rect">
            <a:avLst/>
          </a:prstGeom>
          <a:effectLst/>
        </p:spPr>
        <p:txBody>
          <a:bodyPr wrap="square" lIns="51380" tIns="25694" rIns="51380" bIns="25694" rtlCol="0">
            <a:spAutoFit/>
          </a:bodyPr>
          <a:lstStyle/>
          <a:p>
            <a:pPr algn="ctr" defTabSz="815225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GPS Location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12736" y="2932719"/>
            <a:ext cx="475382" cy="178848"/>
          </a:xfrm>
          <a:prstGeom prst="rect">
            <a:avLst/>
          </a:prstGeom>
        </p:spPr>
        <p:txBody>
          <a:bodyPr wrap="square" lIns="51380" tIns="25694" rIns="51380" bIns="25694" rtlCol="0">
            <a:spAutoFit/>
          </a:bodyPr>
          <a:lstStyle/>
          <a:p>
            <a:pPr algn="ctr" defTabSz="815225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Storage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422741" y="2836950"/>
            <a:ext cx="632363" cy="178848"/>
          </a:xfrm>
          <a:prstGeom prst="rect">
            <a:avLst/>
          </a:prstGeom>
          <a:effectLst/>
        </p:spPr>
        <p:txBody>
          <a:bodyPr wrap="square" lIns="51380" tIns="25694" rIns="51380" bIns="25694" rtlCol="0">
            <a:spAutoFit/>
          </a:bodyPr>
          <a:lstStyle/>
          <a:p>
            <a:pPr algn="ctr" defTabSz="815225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Desktops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076605" y="2666517"/>
            <a:ext cx="632363" cy="178848"/>
          </a:xfrm>
          <a:prstGeom prst="rect">
            <a:avLst/>
          </a:prstGeom>
          <a:effectLst/>
        </p:spPr>
        <p:txBody>
          <a:bodyPr wrap="square" lIns="51380" tIns="25694" rIns="51380" bIns="25694" rtlCol="0">
            <a:spAutoFit/>
          </a:bodyPr>
          <a:lstStyle/>
          <a:p>
            <a:pPr algn="ctr" defTabSz="815225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Networks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152912" y="2488785"/>
            <a:ext cx="632363" cy="305806"/>
          </a:xfrm>
          <a:prstGeom prst="rect">
            <a:avLst/>
          </a:prstGeom>
          <a:effectLst/>
        </p:spPr>
        <p:txBody>
          <a:bodyPr wrap="square" lIns="51380" tIns="25694" rIns="51380" bIns="25694" rtlCol="0">
            <a:spAutoFit/>
          </a:bodyPr>
          <a:lstStyle/>
          <a:p>
            <a:pPr algn="ctr" defTabSz="815225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Packaged Applications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711700" y="3011845"/>
            <a:ext cx="632363" cy="305804"/>
          </a:xfrm>
          <a:prstGeom prst="rect">
            <a:avLst/>
          </a:prstGeom>
          <a:effectLst/>
        </p:spPr>
        <p:txBody>
          <a:bodyPr wrap="square" lIns="51380" tIns="25694" rIns="51380" bIns="25694" rtlCol="0">
            <a:spAutoFit/>
          </a:bodyPr>
          <a:lstStyle/>
          <a:p>
            <a:pPr algn="ctr" defTabSz="815225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Custom</a:t>
            </a:r>
          </a:p>
          <a:p>
            <a:pPr algn="ctr" defTabSz="815225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Applications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932133" y="3116901"/>
            <a:ext cx="632363" cy="178848"/>
          </a:xfrm>
          <a:prstGeom prst="rect">
            <a:avLst/>
          </a:prstGeom>
          <a:effectLst/>
        </p:spPr>
        <p:txBody>
          <a:bodyPr wrap="square" lIns="51380" tIns="25694" rIns="51380" bIns="25694" rtlCol="0">
            <a:spAutoFit/>
          </a:bodyPr>
          <a:lstStyle/>
          <a:p>
            <a:pPr algn="ctr" defTabSz="815225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Messaging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568206" y="3397696"/>
            <a:ext cx="632363" cy="178848"/>
          </a:xfrm>
          <a:prstGeom prst="rect">
            <a:avLst/>
          </a:prstGeom>
          <a:effectLst/>
        </p:spPr>
        <p:txBody>
          <a:bodyPr wrap="square" lIns="51380" tIns="25694" rIns="51380" bIns="25694" rtlCol="0">
            <a:spAutoFit/>
          </a:bodyPr>
          <a:lstStyle/>
          <a:p>
            <a:pPr algn="ctr" defTabSz="815225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Telecoms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947003" y="3474267"/>
            <a:ext cx="632363" cy="432764"/>
          </a:xfrm>
          <a:prstGeom prst="rect">
            <a:avLst/>
          </a:prstGeom>
          <a:effectLst/>
        </p:spPr>
        <p:txBody>
          <a:bodyPr wrap="square" lIns="51380" tIns="25694" rIns="51380" bIns="25694" rtlCol="0">
            <a:spAutoFit/>
          </a:bodyPr>
          <a:lstStyle/>
          <a:p>
            <a:pPr algn="ctr" defTabSz="815225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Online Shopping Cart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693136" y="3965865"/>
            <a:ext cx="632363" cy="298111"/>
          </a:xfrm>
          <a:prstGeom prst="rect">
            <a:avLst/>
          </a:prstGeom>
          <a:effectLst/>
        </p:spPr>
        <p:txBody>
          <a:bodyPr wrap="square" lIns="51380" tIns="25694" rIns="51380" bIns="25694" rtlCol="0">
            <a:spAutoFit/>
          </a:bodyPr>
          <a:lstStyle/>
          <a:p>
            <a:pPr algn="ctr" defTabSz="815225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Web Clickstreams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836264" y="3753227"/>
            <a:ext cx="632363" cy="178848"/>
          </a:xfrm>
          <a:prstGeom prst="rect">
            <a:avLst/>
          </a:prstGeom>
          <a:effectLst/>
        </p:spPr>
        <p:txBody>
          <a:bodyPr wrap="square" lIns="51380" tIns="25694" rIns="51380" bIns="25694" rtlCol="0">
            <a:spAutoFit/>
          </a:bodyPr>
          <a:lstStyle/>
          <a:p>
            <a:pPr algn="ctr" defTabSz="815225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Databases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359808" y="3496395"/>
            <a:ext cx="689717" cy="305806"/>
          </a:xfrm>
          <a:prstGeom prst="rect">
            <a:avLst/>
          </a:prstGeom>
          <a:effectLst/>
        </p:spPr>
        <p:txBody>
          <a:bodyPr wrap="square" lIns="51380" tIns="25694" rIns="51380" bIns="25694" rtlCol="0">
            <a:spAutoFit/>
          </a:bodyPr>
          <a:lstStyle/>
          <a:p>
            <a:pPr algn="ctr" defTabSz="815225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Energy Meters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205862" y="3917970"/>
            <a:ext cx="810863" cy="305806"/>
          </a:xfrm>
          <a:prstGeom prst="rect">
            <a:avLst/>
          </a:prstGeom>
          <a:effectLst/>
        </p:spPr>
        <p:txBody>
          <a:bodyPr wrap="square" lIns="51380" tIns="25694" rIns="51380" bIns="25694" rtlCol="0">
            <a:spAutoFit/>
          </a:bodyPr>
          <a:lstStyle/>
          <a:p>
            <a:pPr algn="ctr" defTabSz="815225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Call Detail Records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138021" y="4257675"/>
            <a:ext cx="740269" cy="305806"/>
          </a:xfrm>
          <a:prstGeom prst="rect">
            <a:avLst/>
          </a:prstGeom>
          <a:effectLst/>
        </p:spPr>
        <p:txBody>
          <a:bodyPr wrap="square" lIns="51380" tIns="25694" rIns="51380" bIns="25694" rtlCol="0">
            <a:spAutoFit/>
          </a:bodyPr>
          <a:lstStyle/>
          <a:p>
            <a:pPr algn="ctr" defTabSz="815225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Smartphones and Devices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309494" y="3308402"/>
            <a:ext cx="632363" cy="178848"/>
          </a:xfrm>
          <a:prstGeom prst="rect">
            <a:avLst/>
          </a:prstGeom>
          <a:effectLst/>
        </p:spPr>
        <p:txBody>
          <a:bodyPr wrap="square" lIns="51380" tIns="25694" rIns="51380" bIns="25694" rtlCol="0">
            <a:spAutoFit/>
          </a:bodyPr>
          <a:lstStyle/>
          <a:p>
            <a:pPr algn="ctr" defTabSz="815225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RFID</a:t>
            </a:r>
          </a:p>
        </p:txBody>
      </p:sp>
      <p:pic>
        <p:nvPicPr>
          <p:cNvPr id="90" name="Picture 89" descr="server-black-2.png"/>
          <p:cNvPicPr>
            <a:picLocks noChangeAspect="1"/>
          </p:cNvPicPr>
          <p:nvPr/>
        </p:nvPicPr>
        <p:blipFill>
          <a:blip r:embed="rId3" cstate="print">
            <a:duotone>
              <a:srgbClr val="5F5F5F">
                <a:shade val="45000"/>
                <a:satMod val="135000"/>
              </a:srgbClr>
              <a:prstClr val="white"/>
            </a:duotone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65" y="2043855"/>
            <a:ext cx="283810" cy="283810"/>
          </a:xfrm>
          <a:prstGeom prst="rect">
            <a:avLst/>
          </a:prstGeom>
          <a:effectLst/>
        </p:spPr>
      </p:pic>
      <p:pic>
        <p:nvPicPr>
          <p:cNvPr id="91" name="Picture 90" descr="rfid-orange-2.png"/>
          <p:cNvPicPr>
            <a:picLocks noChangeAspect="1"/>
          </p:cNvPicPr>
          <p:nvPr/>
        </p:nvPicPr>
        <p:blipFill>
          <a:blip r:embed="rId4" cstate="print">
            <a:duotone>
              <a:srgbClr val="5F5F5F">
                <a:shade val="45000"/>
                <a:satMod val="135000"/>
              </a:srgbClr>
              <a:prstClr val="white"/>
            </a:duotone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835" y="2903963"/>
            <a:ext cx="293567" cy="376007"/>
          </a:xfrm>
          <a:prstGeom prst="rect">
            <a:avLst/>
          </a:prstGeom>
          <a:effectLst/>
        </p:spPr>
      </p:pic>
      <p:pic>
        <p:nvPicPr>
          <p:cNvPr id="92" name="Picture 91" descr="network-blue-2.png"/>
          <p:cNvPicPr>
            <a:picLocks noChangeAspect="1"/>
          </p:cNvPicPr>
          <p:nvPr/>
        </p:nvPicPr>
        <p:blipFill>
          <a:blip r:embed="rId5" cstate="print">
            <a:duotone>
              <a:srgbClr val="5F5F5F">
                <a:shade val="45000"/>
                <a:satMod val="135000"/>
              </a:srgbClr>
              <a:prstClr val="white"/>
            </a:duotone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987" y="2333889"/>
            <a:ext cx="298000" cy="298000"/>
          </a:xfrm>
          <a:prstGeom prst="rect">
            <a:avLst/>
          </a:prstGeom>
          <a:effectLst/>
        </p:spPr>
      </p:pic>
      <p:pic>
        <p:nvPicPr>
          <p:cNvPr id="93" name="Picture 92" descr="gps-tower-gray-2.png"/>
          <p:cNvPicPr>
            <a:picLocks noChangeAspect="1"/>
          </p:cNvPicPr>
          <p:nvPr/>
        </p:nvPicPr>
        <p:blipFill>
          <a:blip r:embed="rId6">
            <a:duotone>
              <a:srgbClr val="5F5F5F">
                <a:shade val="45000"/>
                <a:satMod val="135000"/>
              </a:srgbClr>
              <a:prstClr val="white"/>
            </a:duotone>
            <a:lum bright="-100000" contrast="-10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5631" y="1857828"/>
            <a:ext cx="256666" cy="411480"/>
          </a:xfrm>
          <a:prstGeom prst="rect">
            <a:avLst/>
          </a:prstGeom>
          <a:effectLst/>
        </p:spPr>
      </p:pic>
      <p:pic>
        <p:nvPicPr>
          <p:cNvPr id="94" name="Picture 93" descr="app-orange-2.png"/>
          <p:cNvPicPr>
            <a:picLocks noChangeAspect="1"/>
          </p:cNvPicPr>
          <p:nvPr/>
        </p:nvPicPr>
        <p:blipFill>
          <a:blip r:embed="rId8" cstate="print">
            <a:duotone>
              <a:srgbClr val="5F5F5F">
                <a:shade val="45000"/>
                <a:satMod val="135000"/>
              </a:srgbClr>
              <a:prstClr val="white"/>
            </a:duotone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7511" y="2144969"/>
            <a:ext cx="333477" cy="344865"/>
          </a:xfrm>
          <a:prstGeom prst="rect">
            <a:avLst/>
          </a:prstGeom>
          <a:effectLst/>
        </p:spPr>
      </p:pic>
      <p:pic>
        <p:nvPicPr>
          <p:cNvPr id="95" name="Picture 94" descr="app-alt-orange-2x.png"/>
          <p:cNvPicPr>
            <a:picLocks noChangeAspect="1"/>
          </p:cNvPicPr>
          <p:nvPr/>
        </p:nvPicPr>
        <p:blipFill>
          <a:blip r:embed="rId9" cstate="print">
            <a:duotone>
              <a:srgbClr val="5F5F5F">
                <a:shade val="45000"/>
                <a:satMod val="135000"/>
              </a:srgbClr>
              <a:prstClr val="white"/>
            </a:duotone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495" y="2759392"/>
            <a:ext cx="340166" cy="242976"/>
          </a:xfrm>
          <a:prstGeom prst="rect">
            <a:avLst/>
          </a:prstGeom>
          <a:effectLst/>
        </p:spPr>
      </p:pic>
      <p:pic>
        <p:nvPicPr>
          <p:cNvPr id="96" name="Picture 95" descr="messaging-mixed.png"/>
          <p:cNvPicPr>
            <a:picLocks noChangeAspect="1"/>
          </p:cNvPicPr>
          <p:nvPr/>
        </p:nvPicPr>
        <p:blipFill>
          <a:blip r:embed="rId10" cstate="print">
            <a:duotone>
              <a:srgbClr val="5F5F5F">
                <a:shade val="45000"/>
                <a:satMod val="135000"/>
              </a:srgbClr>
              <a:prstClr val="white"/>
            </a:duotone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1461" y="2813152"/>
            <a:ext cx="332692" cy="274965"/>
          </a:xfrm>
          <a:prstGeom prst="rect">
            <a:avLst/>
          </a:prstGeom>
          <a:effectLst/>
        </p:spPr>
      </p:pic>
      <p:pic>
        <p:nvPicPr>
          <p:cNvPr id="97" name="Picture 96" descr="desktop-black-2.png"/>
          <p:cNvPicPr>
            <a:picLocks noChangeAspect="1"/>
          </p:cNvPicPr>
          <p:nvPr/>
        </p:nvPicPr>
        <p:blipFill>
          <a:blip r:embed="rId11" cstate="print">
            <a:duotone>
              <a:srgbClr val="5F5F5F">
                <a:shade val="45000"/>
                <a:satMod val="135000"/>
              </a:srgbClr>
              <a:prstClr val="white"/>
            </a:duotone>
            <a:lum brigh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447" y="2561159"/>
            <a:ext cx="287874" cy="276585"/>
          </a:xfrm>
          <a:prstGeom prst="rect">
            <a:avLst/>
          </a:prstGeom>
          <a:effectLst/>
        </p:spPr>
      </p:pic>
      <p:pic>
        <p:nvPicPr>
          <p:cNvPr id="98" name="Picture 97" descr="shopping-cart-red-2.png"/>
          <p:cNvPicPr>
            <a:picLocks noChangeAspect="1"/>
          </p:cNvPicPr>
          <p:nvPr/>
        </p:nvPicPr>
        <p:blipFill>
          <a:blip r:embed="rId12" cstate="print">
            <a:duotone>
              <a:srgbClr val="5F5F5F">
                <a:shade val="45000"/>
                <a:satMod val="135000"/>
              </a:srgbClr>
              <a:prstClr val="white"/>
            </a:duotone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623" y="3263257"/>
            <a:ext cx="300172" cy="205832"/>
          </a:xfrm>
          <a:prstGeom prst="rect">
            <a:avLst/>
          </a:prstGeom>
          <a:effectLst/>
        </p:spPr>
      </p:pic>
      <p:pic>
        <p:nvPicPr>
          <p:cNvPr id="99" name="Picture 98" descr="datastore-gray-2.png"/>
          <p:cNvPicPr>
            <a:picLocks noChangeAspect="1"/>
          </p:cNvPicPr>
          <p:nvPr/>
        </p:nvPicPr>
        <p:blipFill>
          <a:blip r:embed="rId13" cstate="print">
            <a:duotone>
              <a:srgbClr val="5F5F5F">
                <a:shade val="45000"/>
                <a:satMod val="135000"/>
              </a:srgbClr>
              <a:prstClr val="white"/>
            </a:duotone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13" y="2694093"/>
            <a:ext cx="161570" cy="245867"/>
          </a:xfrm>
          <a:prstGeom prst="rect">
            <a:avLst/>
          </a:prstGeom>
          <a:effectLst/>
        </p:spPr>
      </p:pic>
      <p:pic>
        <p:nvPicPr>
          <p:cNvPr id="100" name="Picture 99" descr="iphone-black-2.png"/>
          <p:cNvPicPr>
            <a:picLocks noChangeAspect="1"/>
          </p:cNvPicPr>
          <p:nvPr/>
        </p:nvPicPr>
        <p:blipFill>
          <a:blip r:embed="rId14" cstate="print">
            <a:duotone>
              <a:srgbClr val="5F5F5F">
                <a:shade val="45000"/>
                <a:satMod val="135000"/>
              </a:srgbClr>
              <a:prstClr val="white"/>
            </a:duotone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695" y="4029344"/>
            <a:ext cx="106695" cy="219667"/>
          </a:xfrm>
          <a:prstGeom prst="rect">
            <a:avLst/>
          </a:prstGeom>
          <a:effectLst/>
        </p:spPr>
      </p:pic>
      <p:pic>
        <p:nvPicPr>
          <p:cNvPr id="101" name="Picture 100" descr="ipad-black-2.png"/>
          <p:cNvPicPr>
            <a:picLocks noChangeAspect="1"/>
          </p:cNvPicPr>
          <p:nvPr/>
        </p:nvPicPr>
        <p:blipFill>
          <a:blip r:embed="rId15" cstate="print">
            <a:duotone>
              <a:srgbClr val="5F5F5F">
                <a:shade val="45000"/>
                <a:satMod val="135000"/>
              </a:srgbClr>
              <a:prstClr val="white"/>
            </a:duotone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127" y="4000590"/>
            <a:ext cx="177433" cy="248406"/>
          </a:xfrm>
          <a:prstGeom prst="rect">
            <a:avLst/>
          </a:prstGeom>
          <a:effectLst/>
        </p:spPr>
      </p:pic>
      <p:pic>
        <p:nvPicPr>
          <p:cNvPr id="102" name="Picture 101" descr="meter-TEMP.png"/>
          <p:cNvPicPr>
            <a:picLocks noChangeAspect="1"/>
          </p:cNvPicPr>
          <p:nvPr/>
        </p:nvPicPr>
        <p:blipFill>
          <a:blip r:embed="rId16" cstate="print">
            <a:duotone>
              <a:srgbClr val="5F5F5F">
                <a:shade val="45000"/>
                <a:satMod val="135000"/>
              </a:srgbClr>
              <a:prstClr val="white"/>
            </a:duotone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1640" y="3320573"/>
            <a:ext cx="199233" cy="199233"/>
          </a:xfrm>
          <a:prstGeom prst="rect">
            <a:avLst/>
          </a:prstGeom>
          <a:effectLst/>
        </p:spPr>
      </p:pic>
      <p:pic>
        <p:nvPicPr>
          <p:cNvPr id="103" name="Picture 102" descr="laptop-black-2.png"/>
          <p:cNvPicPr>
            <a:picLocks noChangeAspect="1"/>
          </p:cNvPicPr>
          <p:nvPr/>
        </p:nvPicPr>
        <p:blipFill>
          <a:blip r:embed="rId17" cstate="print">
            <a:duotone>
              <a:srgbClr val="5F5F5F">
                <a:shade val="45000"/>
                <a:satMod val="135000"/>
              </a:srgbClr>
              <a:prstClr val="white"/>
            </a:duotone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736" y="3688551"/>
            <a:ext cx="300162" cy="274433"/>
          </a:xfrm>
          <a:prstGeom prst="rect">
            <a:avLst/>
          </a:prstGeom>
          <a:effectLst/>
        </p:spPr>
      </p:pic>
      <p:pic>
        <p:nvPicPr>
          <p:cNvPr id="104" name="Picture 103" descr="globe-lightblue-2.png"/>
          <p:cNvPicPr>
            <a:picLocks noChangeAspect="1"/>
          </p:cNvPicPr>
          <p:nvPr/>
        </p:nvPicPr>
        <p:blipFill>
          <a:blip r:embed="rId18" cstate="print">
            <a:duotone>
              <a:srgbClr val="5F5F5F">
                <a:shade val="45000"/>
                <a:satMod val="135000"/>
              </a:srgbClr>
              <a:prstClr val="white"/>
            </a:duotone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471" y="3725548"/>
            <a:ext cx="106022" cy="106022"/>
          </a:xfrm>
          <a:prstGeom prst="rect">
            <a:avLst/>
          </a:prstGeom>
          <a:effectLst/>
        </p:spPr>
      </p:pic>
      <p:grpSp>
        <p:nvGrpSpPr>
          <p:cNvPr id="105" name="Group 104"/>
          <p:cNvGrpSpPr/>
          <p:nvPr/>
        </p:nvGrpSpPr>
        <p:grpSpPr>
          <a:xfrm>
            <a:off x="1666142" y="3138689"/>
            <a:ext cx="497021" cy="286938"/>
            <a:chOff x="1613845" y="3138689"/>
            <a:chExt cx="497021" cy="286938"/>
          </a:xfrm>
        </p:grpSpPr>
        <p:pic>
          <p:nvPicPr>
            <p:cNvPr id="106" name="Picture 105" descr="person-blue-2.png"/>
            <p:cNvPicPr>
              <a:picLocks noChangeAspect="1"/>
            </p:cNvPicPr>
            <p:nvPr/>
          </p:nvPicPr>
          <p:blipFill>
            <a:blip r:embed="rId19" cstate="print">
              <a:duotone>
                <a:srgbClr val="5F5F5F">
                  <a:shade val="45000"/>
                  <a:satMod val="135000"/>
                </a:srgbClr>
                <a:prstClr val="white"/>
              </a:duotone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3845" y="3181292"/>
              <a:ext cx="223392" cy="244335"/>
            </a:xfrm>
            <a:prstGeom prst="rect">
              <a:avLst/>
            </a:prstGeom>
            <a:effectLst/>
          </p:spPr>
        </p:pic>
        <p:pic>
          <p:nvPicPr>
            <p:cNvPr id="107" name="Picture 106" descr="telecom.png"/>
            <p:cNvPicPr>
              <a:picLocks noChangeAspect="1"/>
            </p:cNvPicPr>
            <p:nvPr/>
          </p:nvPicPr>
          <p:blipFill>
            <a:blip r:embed="rId20" cstate="print">
              <a:duotone>
                <a:srgbClr val="5F5F5F">
                  <a:shade val="45000"/>
                  <a:satMod val="135000"/>
                </a:srgbClr>
                <a:prstClr val="white"/>
              </a:duotone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6140" y="3138689"/>
              <a:ext cx="284726" cy="262824"/>
            </a:xfrm>
            <a:prstGeom prst="rect">
              <a:avLst/>
            </a:prstGeom>
            <a:effectLst/>
          </p:spPr>
        </p:pic>
      </p:grpSp>
      <p:pic>
        <p:nvPicPr>
          <p:cNvPr id="108" name="Picture 107" descr="datastores-green-2.png"/>
          <p:cNvPicPr>
            <a:picLocks noChangeAspect="1"/>
          </p:cNvPicPr>
          <p:nvPr/>
        </p:nvPicPr>
        <p:blipFill>
          <a:blip r:embed="rId21" cstate="print">
            <a:duotone>
              <a:srgbClr val="5F5F5F">
                <a:shade val="45000"/>
                <a:satMod val="135000"/>
              </a:srgbClr>
              <a:prstClr val="white"/>
            </a:duotone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718" y="3499113"/>
            <a:ext cx="252804" cy="252804"/>
          </a:xfrm>
          <a:prstGeom prst="rect">
            <a:avLst/>
          </a:prstGeom>
          <a:effectLst/>
        </p:spPr>
      </p:pic>
      <p:pic>
        <p:nvPicPr>
          <p:cNvPr id="109" name="Picture 108" descr="telephone-lightorange.png"/>
          <p:cNvPicPr>
            <a:picLocks noChangeAspect="1"/>
          </p:cNvPicPr>
          <p:nvPr/>
        </p:nvPicPr>
        <p:blipFill rotWithShape="1">
          <a:blip r:embed="rId22" cstate="print">
            <a:duotone>
              <a:srgbClr val="5F5F5F">
                <a:shade val="45000"/>
                <a:satMod val="135000"/>
              </a:srgbClr>
              <a:prstClr val="white"/>
            </a:duotone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451" t="47079" r="40788" b="38519"/>
          <a:stretch/>
        </p:blipFill>
        <p:spPr>
          <a:xfrm>
            <a:off x="2422148" y="3654397"/>
            <a:ext cx="214611" cy="238656"/>
          </a:xfrm>
          <a:prstGeom prst="rect">
            <a:avLst/>
          </a:prstGeom>
          <a:effectLst/>
        </p:spPr>
      </p:pic>
      <p:pic>
        <p:nvPicPr>
          <p:cNvPr id="110" name="Picture 109" descr="iphone-black-2.png"/>
          <p:cNvPicPr>
            <a:picLocks noChangeAspect="1"/>
          </p:cNvPicPr>
          <p:nvPr/>
        </p:nvPicPr>
        <p:blipFill>
          <a:blip r:embed="rId23" cstate="print">
            <a:duotone>
              <a:srgbClr val="5F5F5F">
                <a:shade val="45000"/>
                <a:satMod val="135000"/>
              </a:srgbClr>
              <a:prstClr val="white"/>
            </a:duotone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288" y="3689946"/>
            <a:ext cx="116870" cy="240616"/>
          </a:xfrm>
          <a:prstGeom prst="rect">
            <a:avLst/>
          </a:prstGeom>
          <a:effectLst/>
        </p:spPr>
      </p:pic>
      <p:pic>
        <p:nvPicPr>
          <p:cNvPr id="111" name="Picture 110" descr="globe-lightblue-2.png"/>
          <p:cNvPicPr>
            <a:picLocks noChangeAspect="1"/>
          </p:cNvPicPr>
          <p:nvPr/>
        </p:nvPicPr>
        <p:blipFill>
          <a:blip r:embed="rId24" cstate="print">
            <a:duotone>
              <a:srgbClr val="5F5F5F">
                <a:shade val="45000"/>
                <a:satMod val="135000"/>
              </a:srgbClr>
              <a:prstClr val="white"/>
            </a:duotone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702" y="1606672"/>
            <a:ext cx="237777" cy="237777"/>
          </a:xfrm>
          <a:prstGeom prst="rect">
            <a:avLst/>
          </a:prstGeom>
          <a:effectLst/>
        </p:spPr>
      </p:pic>
      <p:pic>
        <p:nvPicPr>
          <p:cNvPr id="112" name="Picture 111" descr="cloud-alt-lightblue-2.png"/>
          <p:cNvPicPr>
            <a:picLocks noChangeAspect="1"/>
          </p:cNvPicPr>
          <p:nvPr/>
        </p:nvPicPr>
        <p:blipFill>
          <a:blip r:embed="rId25" cstate="print">
            <a:duotone>
              <a:srgbClr val="5F5F5F">
                <a:shade val="45000"/>
                <a:satMod val="135000"/>
              </a:srgbClr>
              <a:prstClr val="white"/>
            </a:duotone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335" y="1483193"/>
            <a:ext cx="311284" cy="195665"/>
          </a:xfrm>
          <a:prstGeom prst="rect">
            <a:avLst/>
          </a:prstGeom>
          <a:effectLst/>
        </p:spPr>
      </p:pic>
      <p:grpSp>
        <p:nvGrpSpPr>
          <p:cNvPr id="113" name="Group 82"/>
          <p:cNvGrpSpPr>
            <a:grpSpLocks noChangeAspect="1"/>
          </p:cNvGrpSpPr>
          <p:nvPr/>
        </p:nvGrpSpPr>
        <p:grpSpPr>
          <a:xfrm>
            <a:off x="192585" y="1711886"/>
            <a:ext cx="702468" cy="699498"/>
            <a:chOff x="79896" y="3151073"/>
            <a:chExt cx="1773622" cy="1765952"/>
          </a:xfrm>
        </p:grpSpPr>
        <p:sp>
          <p:nvSpPr>
            <p:cNvPr id="114" name="TextBox 113"/>
            <p:cNvSpPr txBox="1"/>
            <p:nvPr/>
          </p:nvSpPr>
          <p:spPr>
            <a:xfrm>
              <a:off x="79896" y="3829243"/>
              <a:ext cx="1773622" cy="1087782"/>
            </a:xfrm>
            <a:prstGeom prst="rect">
              <a:avLst/>
            </a:prstGeom>
          </p:spPr>
          <p:txBody>
            <a:bodyPr wrap="none" lIns="91425" tIns="45713" rIns="91425" bIns="45713" rtlCol="0">
              <a:spAutoFit/>
            </a:bodyPr>
            <a:lstStyle/>
            <a:p>
              <a:pPr algn="ctr" defTabSz="81522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black"/>
                  </a:solidFill>
                  <a:ea typeface="ＭＳ Ｐゴシック" charset="0"/>
                  <a:cs typeface="ＭＳ Ｐゴシック" charset="0"/>
                </a:rPr>
                <a:t>On-</a:t>
              </a:r>
            </a:p>
            <a:p>
              <a:pPr algn="ctr" defTabSz="81522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black"/>
                  </a:solidFill>
                  <a:ea typeface="ＭＳ Ｐゴシック" charset="0"/>
                  <a:cs typeface="ＭＳ Ｐゴシック" charset="0"/>
                </a:rPr>
                <a:t>Premises</a:t>
              </a:r>
            </a:p>
          </p:txBody>
        </p:sp>
        <p:pic>
          <p:nvPicPr>
            <p:cNvPr id="115" name="Picture 114" descr="datacenters-black-2.png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946" y="3151073"/>
              <a:ext cx="703208" cy="703206"/>
            </a:xfrm>
            <a:prstGeom prst="rect">
              <a:avLst/>
            </a:prstGeom>
          </p:spPr>
        </p:pic>
      </p:grpSp>
      <p:grpSp>
        <p:nvGrpSpPr>
          <p:cNvPr id="116" name="Group 85"/>
          <p:cNvGrpSpPr>
            <a:grpSpLocks noChangeAspect="1"/>
          </p:cNvGrpSpPr>
          <p:nvPr/>
        </p:nvGrpSpPr>
        <p:grpSpPr>
          <a:xfrm>
            <a:off x="249927" y="2689768"/>
            <a:ext cx="587785" cy="715859"/>
            <a:chOff x="278049" y="4366324"/>
            <a:chExt cx="1484068" cy="1807254"/>
          </a:xfrm>
        </p:grpSpPr>
        <p:sp>
          <p:nvSpPr>
            <p:cNvPr id="117" name="TextBox 116"/>
            <p:cNvSpPr txBox="1"/>
            <p:nvPr/>
          </p:nvSpPr>
          <p:spPr>
            <a:xfrm>
              <a:off x="278049" y="5085798"/>
              <a:ext cx="1484068" cy="1087780"/>
            </a:xfrm>
            <a:prstGeom prst="rect">
              <a:avLst/>
            </a:prstGeom>
          </p:spPr>
          <p:txBody>
            <a:bodyPr wrap="none" lIns="91425" tIns="45713" rIns="91425" bIns="45713" rtlCol="0">
              <a:spAutoFit/>
            </a:bodyPr>
            <a:lstStyle/>
            <a:p>
              <a:pPr algn="ctr" defTabSz="81522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black"/>
                  </a:solidFill>
                  <a:ea typeface="ＭＳ Ｐゴシック" charset="0"/>
                  <a:cs typeface="ＭＳ Ｐゴシック" charset="0"/>
                </a:rPr>
                <a:t>Private </a:t>
              </a:r>
              <a:br>
                <a:rPr lang="en-US" sz="1100" dirty="0">
                  <a:solidFill>
                    <a:prstClr val="black"/>
                  </a:solidFill>
                  <a:ea typeface="ＭＳ Ｐゴシック" charset="0"/>
                  <a:cs typeface="ＭＳ Ｐゴシック" charset="0"/>
                </a:rPr>
              </a:br>
              <a:r>
                <a:rPr lang="en-US" sz="1100" dirty="0">
                  <a:solidFill>
                    <a:prstClr val="black"/>
                  </a:solidFill>
                  <a:ea typeface="ＭＳ Ｐゴシック" charset="0"/>
                  <a:cs typeface="ＭＳ Ｐゴシック" charset="0"/>
                </a:rPr>
                <a:t>Cloud</a:t>
              </a:r>
            </a:p>
          </p:txBody>
        </p:sp>
        <p:pic>
          <p:nvPicPr>
            <p:cNvPr id="118" name="Picture 117" descr="cloud-alt-lightblue-2.png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2433" y="4366324"/>
              <a:ext cx="1074904" cy="675652"/>
            </a:xfrm>
            <a:prstGeom prst="rect">
              <a:avLst/>
            </a:prstGeom>
          </p:spPr>
        </p:pic>
      </p:grpSp>
      <p:grpSp>
        <p:nvGrpSpPr>
          <p:cNvPr id="119" name="Group 89"/>
          <p:cNvGrpSpPr>
            <a:grpSpLocks noChangeAspect="1"/>
          </p:cNvGrpSpPr>
          <p:nvPr/>
        </p:nvGrpSpPr>
        <p:grpSpPr>
          <a:xfrm>
            <a:off x="278377" y="3704169"/>
            <a:ext cx="530884" cy="714146"/>
            <a:chOff x="524755" y="5521388"/>
            <a:chExt cx="1340399" cy="1802940"/>
          </a:xfrm>
        </p:grpSpPr>
        <p:sp>
          <p:nvSpPr>
            <p:cNvPr id="120" name="TextBox 119"/>
            <p:cNvSpPr txBox="1"/>
            <p:nvPr/>
          </p:nvSpPr>
          <p:spPr>
            <a:xfrm>
              <a:off x="524755" y="6236542"/>
              <a:ext cx="1340399" cy="1087786"/>
            </a:xfrm>
            <a:prstGeom prst="rect">
              <a:avLst/>
            </a:prstGeom>
          </p:spPr>
          <p:txBody>
            <a:bodyPr wrap="none" lIns="91425" tIns="45713" rIns="91425" bIns="45713" rtlCol="0">
              <a:spAutoFit/>
            </a:bodyPr>
            <a:lstStyle/>
            <a:p>
              <a:pPr algn="ctr" defTabSz="81522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black"/>
                  </a:solidFill>
                  <a:ea typeface="ＭＳ Ｐゴシック" charset="0"/>
                  <a:cs typeface="ＭＳ Ｐゴシック" charset="0"/>
                </a:rPr>
                <a:t>Public </a:t>
              </a:r>
              <a:br>
                <a:rPr lang="en-US" sz="1100" dirty="0">
                  <a:solidFill>
                    <a:prstClr val="black"/>
                  </a:solidFill>
                  <a:ea typeface="ＭＳ Ｐゴシック" charset="0"/>
                  <a:cs typeface="ＭＳ Ｐゴシック" charset="0"/>
                </a:rPr>
              </a:br>
              <a:r>
                <a:rPr lang="en-US" sz="1100" dirty="0">
                  <a:solidFill>
                    <a:prstClr val="black"/>
                  </a:solidFill>
                  <a:ea typeface="ＭＳ Ｐゴシック" charset="0"/>
                  <a:cs typeface="ＭＳ Ｐゴシック" charset="0"/>
                </a:rPr>
                <a:t>Cloud</a:t>
              </a:r>
            </a:p>
          </p:txBody>
        </p:sp>
        <p:pic>
          <p:nvPicPr>
            <p:cNvPr id="121" name="Picture 120" descr="cloud-lightblue-2.png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336" y="5521388"/>
              <a:ext cx="1045694" cy="657295"/>
            </a:xfrm>
            <a:prstGeom prst="rect">
              <a:avLst/>
            </a:prstGeom>
          </p:spPr>
        </p:pic>
      </p:grpSp>
      <p:pic>
        <p:nvPicPr>
          <p:cNvPr id="122" name="Picture 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0310" y="2806936"/>
            <a:ext cx="1497031" cy="4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" name="AutoShape 2"/>
          <p:cNvSpPr>
            <a:spLocks noChangeArrowheads="1"/>
          </p:cNvSpPr>
          <p:nvPr/>
        </p:nvSpPr>
        <p:spPr bwMode="gray">
          <a:xfrm>
            <a:off x="6519333" y="699316"/>
            <a:ext cx="2591329" cy="398463"/>
          </a:xfrm>
          <a:prstGeom prst="roundRect">
            <a:avLst>
              <a:gd name="adj" fmla="val 9894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2737" tIns="102737" rIns="102737" bIns="102737" anchor="ctr" anchorCtr="1"/>
          <a:lstStyle/>
          <a:p>
            <a:pPr defTabSz="5137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005F86"/>
                </a:solidFill>
                <a:ea typeface="ＭＳ Ｐゴシック" charset="0"/>
                <a:cs typeface="Calibri"/>
              </a:rPr>
              <a:t> Ask Any Question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6737133" y="1113946"/>
            <a:ext cx="2172176" cy="548640"/>
          </a:xfrm>
          <a:prstGeom prst="roundRect">
            <a:avLst/>
          </a:prstGeom>
          <a:solidFill>
            <a:srgbClr val="00A9E1"/>
          </a:solidFill>
          <a:ln w="12700" cap="flat" cmpd="sng" algn="ctr">
            <a:solidFill>
              <a:srgbClr val="00A9E1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38" tIns="0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15975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Application Delivery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6737133" y="2356208"/>
            <a:ext cx="2172176" cy="548640"/>
          </a:xfrm>
          <a:prstGeom prst="roundRect">
            <a:avLst/>
          </a:prstGeom>
          <a:solidFill>
            <a:srgbClr val="00A9E1"/>
          </a:solidFill>
          <a:ln w="12700" cap="flat" cmpd="sng" algn="ctr">
            <a:solidFill>
              <a:srgbClr val="00A9E1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15975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Security, Compliance and Fraud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6737133" y="1741427"/>
            <a:ext cx="2172176" cy="548640"/>
          </a:xfrm>
          <a:prstGeom prst="roundRect">
            <a:avLst/>
          </a:prstGeom>
          <a:solidFill>
            <a:srgbClr val="00A9E1"/>
          </a:solidFill>
          <a:ln w="12700" cap="flat" cmpd="sng" algn="ctr">
            <a:solidFill>
              <a:srgbClr val="00A9E1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38" tIns="0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15975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IT Operations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6737133" y="2966754"/>
            <a:ext cx="2172176" cy="548640"/>
          </a:xfrm>
          <a:prstGeom prst="roundRect">
            <a:avLst/>
          </a:prstGeom>
          <a:solidFill>
            <a:srgbClr val="00A9E1"/>
          </a:solidFill>
          <a:ln w="12700" cap="flat" cmpd="sng" algn="ctr">
            <a:solidFill>
              <a:srgbClr val="00A9E1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38" tIns="0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15975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Business Analytics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6737133" y="3589074"/>
            <a:ext cx="2172176" cy="548640"/>
          </a:xfrm>
          <a:prstGeom prst="roundRect">
            <a:avLst/>
          </a:prstGeom>
          <a:solidFill>
            <a:srgbClr val="00A9E1"/>
          </a:solidFill>
          <a:ln w="12700" cap="flat" cmpd="sng" algn="ctr">
            <a:solidFill>
              <a:srgbClr val="00A9E1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15975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Internet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 of Things and Industrial Data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pic>
        <p:nvPicPr>
          <p:cNvPr id="129" name="Picture 128" descr="lock-gray-2.png"/>
          <p:cNvPicPr>
            <a:picLocks noChangeAspect="1"/>
          </p:cNvPicPr>
          <p:nvPr/>
        </p:nvPicPr>
        <p:blipFill>
          <a:blip r:embed="rId30" cstate="print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326" y="1988539"/>
            <a:ext cx="205095" cy="287161"/>
          </a:xfrm>
          <a:prstGeom prst="rect">
            <a:avLst/>
          </a:prstGeom>
        </p:spPr>
      </p:pic>
      <p:pic>
        <p:nvPicPr>
          <p:cNvPr id="130" name="Picture 129" descr="group,-mixed-genders,-alt-black-2x.png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86" y="3789253"/>
            <a:ext cx="264866" cy="152807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 rotWithShape="1">
          <a:blip r:embed="rId32"/>
          <a:srcRect r="56270"/>
          <a:stretch/>
        </p:blipFill>
        <p:spPr>
          <a:xfrm>
            <a:off x="701047" y="1397682"/>
            <a:ext cx="618162" cy="340037"/>
          </a:xfrm>
          <a:prstGeom prst="rect">
            <a:avLst/>
          </a:prstGeom>
        </p:spPr>
      </p:pic>
      <p:pic>
        <p:nvPicPr>
          <p:cNvPr id="132" name="Picture 131" descr="datastream.png"/>
          <p:cNvPicPr>
            <a:picLocks noChangeAspect="1"/>
          </p:cNvPicPr>
          <p:nvPr/>
        </p:nvPicPr>
        <p:blipFill>
          <a:blip r:embed="rId33">
            <a:alphaModFix amt="3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06" y="473365"/>
            <a:ext cx="4550988" cy="50501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5271" y="1679816"/>
            <a:ext cx="6367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Containers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0548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56"/>
          <p:cNvGrpSpPr/>
          <p:nvPr/>
        </p:nvGrpSpPr>
        <p:grpSpPr>
          <a:xfrm>
            <a:off x="121024" y="786864"/>
            <a:ext cx="8877758" cy="3967265"/>
            <a:chOff x="121024" y="786864"/>
            <a:chExt cx="8877758" cy="3967265"/>
          </a:xfrm>
        </p:grpSpPr>
        <p:sp>
          <p:nvSpPr>
            <p:cNvPr id="158" name="Rectangle 157"/>
            <p:cNvSpPr/>
            <p:nvPr/>
          </p:nvSpPr>
          <p:spPr bwMode="gray">
            <a:xfrm>
              <a:off x="121024" y="786864"/>
              <a:ext cx="2222845" cy="1322819"/>
            </a:xfrm>
            <a:prstGeom prst="rect">
              <a:avLst/>
            </a:prstGeom>
            <a:solidFill>
              <a:srgbClr val="C0C0C0"/>
            </a:solidFill>
            <a:ln w="9525" cap="flat" cmpd="sng" algn="ctr">
              <a:solidFill>
                <a:srgbClr val="C0C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1597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  <a:sym typeface="Myriad Pro" pitchFamily="-110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gray">
            <a:xfrm>
              <a:off x="2339328" y="786864"/>
              <a:ext cx="2222845" cy="1322819"/>
            </a:xfrm>
            <a:prstGeom prst="rect">
              <a:avLst/>
            </a:prstGeom>
            <a:solidFill>
              <a:srgbClr val="C0C0C0"/>
            </a:solidFill>
            <a:ln w="9525" cap="flat" cmpd="sng" algn="ctr">
              <a:solidFill>
                <a:srgbClr val="C0C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1597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  <a:sym typeface="Myriad Pro" pitchFamily="-110" charset="0"/>
              </a:endParaRPr>
            </a:p>
          </p:txBody>
        </p:sp>
        <p:sp>
          <p:nvSpPr>
            <p:cNvPr id="160" name="Rectangle 159"/>
            <p:cNvSpPr/>
            <p:nvPr/>
          </p:nvSpPr>
          <p:spPr bwMode="gray">
            <a:xfrm>
              <a:off x="4557632" y="786864"/>
              <a:ext cx="2222845" cy="1322819"/>
            </a:xfrm>
            <a:prstGeom prst="rect">
              <a:avLst/>
            </a:prstGeom>
            <a:solidFill>
              <a:srgbClr val="C0C0C0"/>
            </a:solidFill>
            <a:ln w="9525" cap="flat" cmpd="sng" algn="ctr">
              <a:solidFill>
                <a:srgbClr val="C0C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1597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  <a:sym typeface="Myriad Pro" pitchFamily="-110" charset="0"/>
              </a:endParaRPr>
            </a:p>
          </p:txBody>
        </p:sp>
        <p:sp>
          <p:nvSpPr>
            <p:cNvPr id="161" name="Rectangle 160"/>
            <p:cNvSpPr/>
            <p:nvPr/>
          </p:nvSpPr>
          <p:spPr bwMode="gray">
            <a:xfrm>
              <a:off x="6775937" y="786864"/>
              <a:ext cx="2222845" cy="1322819"/>
            </a:xfrm>
            <a:prstGeom prst="rect">
              <a:avLst/>
            </a:prstGeom>
            <a:solidFill>
              <a:srgbClr val="C0C0C0"/>
            </a:solidFill>
            <a:ln w="9525" cap="flat" cmpd="sng" algn="ctr">
              <a:solidFill>
                <a:srgbClr val="C0C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1597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  <a:sym typeface="Myriad Pro" pitchFamily="-110" charset="0"/>
              </a:endParaRPr>
            </a:p>
          </p:txBody>
        </p:sp>
        <p:sp>
          <p:nvSpPr>
            <p:cNvPr id="162" name="Rectangle 161"/>
            <p:cNvSpPr/>
            <p:nvPr/>
          </p:nvSpPr>
          <p:spPr bwMode="gray">
            <a:xfrm>
              <a:off x="121024" y="2108413"/>
              <a:ext cx="2222845" cy="1322819"/>
            </a:xfrm>
            <a:prstGeom prst="rect">
              <a:avLst/>
            </a:prstGeom>
            <a:solidFill>
              <a:srgbClr val="C0C0C0"/>
            </a:solidFill>
            <a:ln w="9525" cap="flat" cmpd="sng" algn="ctr">
              <a:solidFill>
                <a:srgbClr val="C0C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1597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  <a:sym typeface="Myriad Pro" pitchFamily="-110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gray">
            <a:xfrm>
              <a:off x="2339328" y="2108413"/>
              <a:ext cx="2222845" cy="1322819"/>
            </a:xfrm>
            <a:prstGeom prst="rect">
              <a:avLst/>
            </a:prstGeom>
            <a:solidFill>
              <a:srgbClr val="C0C0C0"/>
            </a:solidFill>
            <a:ln w="9525" cap="flat" cmpd="sng" algn="ctr">
              <a:solidFill>
                <a:srgbClr val="C0C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1597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  <a:sym typeface="Myriad Pro" pitchFamily="-110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gray">
            <a:xfrm>
              <a:off x="4557632" y="2108413"/>
              <a:ext cx="2222845" cy="1322819"/>
            </a:xfrm>
            <a:prstGeom prst="rect">
              <a:avLst/>
            </a:prstGeom>
            <a:solidFill>
              <a:srgbClr val="C0C0C0"/>
            </a:solidFill>
            <a:ln w="9525" cap="flat" cmpd="sng" algn="ctr">
              <a:solidFill>
                <a:srgbClr val="C0C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1597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  <a:sym typeface="Myriad Pro" pitchFamily="-110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gray">
            <a:xfrm>
              <a:off x="6775937" y="2108413"/>
              <a:ext cx="2222845" cy="1322819"/>
            </a:xfrm>
            <a:prstGeom prst="rect">
              <a:avLst/>
            </a:prstGeom>
            <a:solidFill>
              <a:srgbClr val="C0C0C0"/>
            </a:solidFill>
            <a:ln w="9525" cap="flat" cmpd="sng" algn="ctr">
              <a:solidFill>
                <a:srgbClr val="C0C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1597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  <a:sym typeface="Myriad Pro" pitchFamily="-110" charset="0"/>
              </a:endParaRPr>
            </a:p>
          </p:txBody>
        </p:sp>
        <p:sp>
          <p:nvSpPr>
            <p:cNvPr id="166" name="Rectangle 165"/>
            <p:cNvSpPr/>
            <p:nvPr/>
          </p:nvSpPr>
          <p:spPr bwMode="gray">
            <a:xfrm>
              <a:off x="121024" y="3431310"/>
              <a:ext cx="2222845" cy="1322819"/>
            </a:xfrm>
            <a:prstGeom prst="rect">
              <a:avLst/>
            </a:prstGeom>
            <a:solidFill>
              <a:srgbClr val="C0C0C0"/>
            </a:solidFill>
            <a:ln w="9525" cap="flat" cmpd="sng" algn="ctr">
              <a:solidFill>
                <a:srgbClr val="C0C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1597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  <a:sym typeface="Myriad Pro" pitchFamily="-110" charset="0"/>
              </a:endParaRPr>
            </a:p>
          </p:txBody>
        </p:sp>
        <p:sp>
          <p:nvSpPr>
            <p:cNvPr id="167" name="Rectangle 166"/>
            <p:cNvSpPr/>
            <p:nvPr/>
          </p:nvSpPr>
          <p:spPr bwMode="gray">
            <a:xfrm>
              <a:off x="2339328" y="3431310"/>
              <a:ext cx="2222845" cy="1322819"/>
            </a:xfrm>
            <a:prstGeom prst="rect">
              <a:avLst/>
            </a:prstGeom>
            <a:solidFill>
              <a:srgbClr val="C0C0C0"/>
            </a:solidFill>
            <a:ln w="9525" cap="flat" cmpd="sng" algn="ctr">
              <a:solidFill>
                <a:srgbClr val="C0C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1597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  <a:sym typeface="Myriad Pro" pitchFamily="-110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gray">
            <a:xfrm>
              <a:off x="4557632" y="3431310"/>
              <a:ext cx="2222845" cy="1322819"/>
            </a:xfrm>
            <a:prstGeom prst="rect">
              <a:avLst/>
            </a:prstGeom>
            <a:solidFill>
              <a:srgbClr val="C0C0C0"/>
            </a:solidFill>
            <a:ln w="9525" cap="flat" cmpd="sng" algn="ctr">
              <a:solidFill>
                <a:srgbClr val="C0C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1597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  <a:sym typeface="Myriad Pro" pitchFamily="-110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gray">
            <a:xfrm>
              <a:off x="6775937" y="3431310"/>
              <a:ext cx="2222845" cy="1322819"/>
            </a:xfrm>
            <a:prstGeom prst="rect">
              <a:avLst/>
            </a:prstGeom>
            <a:solidFill>
              <a:srgbClr val="C0C0C0"/>
            </a:solidFill>
            <a:ln w="9525" cap="flat" cmpd="sng" algn="ctr">
              <a:solidFill>
                <a:srgbClr val="C0C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1597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  <a:sym typeface="Myriad Pro" pitchFamily="-110" charset="0"/>
              </a:endParaRPr>
            </a:p>
          </p:txBody>
        </p:sp>
      </p:grpSp>
      <p:sp>
        <p:nvSpPr>
          <p:cNvPr id="170" name="TextBox 169"/>
          <p:cNvSpPr txBox="1"/>
          <p:nvPr/>
        </p:nvSpPr>
        <p:spPr bwMode="gray">
          <a:xfrm>
            <a:off x="2313883" y="4540682"/>
            <a:ext cx="2251527" cy="221171"/>
          </a:xfrm>
          <a:prstGeom prst="rect">
            <a:avLst/>
          </a:prstGeom>
          <a:noFill/>
        </p:spPr>
        <p:txBody>
          <a:bodyPr wrap="square" lIns="46277" tIns="23138" rIns="46277" bIns="23138" rtlCol="0">
            <a:spAutoFit/>
          </a:bodyPr>
          <a:lstStyle/>
          <a:p>
            <a:pPr algn="ctr" defTabSz="815975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20000"/>
                </a:solidFill>
                <a:ea typeface="ＭＳ Ｐゴシック" charset="0"/>
                <a:cs typeface="ＭＳ Ｐゴシック" charset="0"/>
              </a:rPr>
              <a:t>Technology</a:t>
            </a:r>
          </a:p>
        </p:txBody>
      </p:sp>
      <p:sp>
        <p:nvSpPr>
          <p:cNvPr id="171" name="TextBox 170"/>
          <p:cNvSpPr txBox="1"/>
          <p:nvPr/>
        </p:nvSpPr>
        <p:spPr bwMode="gray">
          <a:xfrm>
            <a:off x="4533923" y="4540682"/>
            <a:ext cx="2251527" cy="221171"/>
          </a:xfrm>
          <a:prstGeom prst="rect">
            <a:avLst/>
          </a:prstGeom>
          <a:noFill/>
        </p:spPr>
        <p:txBody>
          <a:bodyPr wrap="square" lIns="46277" tIns="23138" rIns="46277" bIns="23138" rtlCol="0">
            <a:spAutoFit/>
          </a:bodyPr>
          <a:lstStyle/>
          <a:p>
            <a:pPr algn="ctr" defTabSz="815975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20000"/>
                </a:solidFill>
                <a:ea typeface="ＭＳ Ｐゴシック" charset="0"/>
                <a:cs typeface="ＭＳ Ｐゴシック" charset="0"/>
              </a:rPr>
              <a:t>Telecommunications</a:t>
            </a:r>
          </a:p>
        </p:txBody>
      </p:sp>
      <p:sp>
        <p:nvSpPr>
          <p:cNvPr id="172" name="TextBox 171"/>
          <p:cNvSpPr txBox="1"/>
          <p:nvPr/>
        </p:nvSpPr>
        <p:spPr bwMode="gray">
          <a:xfrm>
            <a:off x="6759206" y="4540682"/>
            <a:ext cx="2251527" cy="221171"/>
          </a:xfrm>
          <a:prstGeom prst="rect">
            <a:avLst/>
          </a:prstGeom>
          <a:noFill/>
        </p:spPr>
        <p:txBody>
          <a:bodyPr wrap="square" lIns="46277" tIns="23138" rIns="46277" bIns="23138" rtlCol="0">
            <a:spAutoFit/>
          </a:bodyPr>
          <a:lstStyle/>
          <a:p>
            <a:pPr algn="ctr" defTabSz="815975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20000"/>
                </a:solidFill>
                <a:ea typeface="ＭＳ Ｐゴシック" charset="0"/>
                <a:cs typeface="ＭＳ Ｐゴシック" charset="0"/>
              </a:rPr>
              <a:t>Travel and Leisure</a:t>
            </a:r>
          </a:p>
        </p:txBody>
      </p:sp>
      <p:sp>
        <p:nvSpPr>
          <p:cNvPr id="173" name="Rectangle 172"/>
          <p:cNvSpPr/>
          <p:nvPr/>
        </p:nvSpPr>
        <p:spPr bwMode="gray">
          <a:xfrm>
            <a:off x="6838517" y="3497239"/>
            <a:ext cx="2094924" cy="103384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25" tIns="25712" rIns="51425" bIns="25712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51424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-110" charset="0"/>
              <a:ea typeface="ヒラギノ角ゴ ProN W3" pitchFamily="-110" charset="-128"/>
              <a:cs typeface="ヒラギノ角ゴ ProN W3" pitchFamily="-110" charset="-128"/>
              <a:sym typeface="Myriad Pro" pitchFamily="-110" charset="0"/>
            </a:endParaRPr>
          </a:p>
        </p:txBody>
      </p:sp>
      <p:pic>
        <p:nvPicPr>
          <p:cNvPr id="174" name="Picture 173" descr="PPTsm_vegas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2" t="29773" r="2222" b="32046"/>
          <a:stretch/>
        </p:blipFill>
        <p:spPr>
          <a:xfrm>
            <a:off x="6902451" y="3562498"/>
            <a:ext cx="682624" cy="166687"/>
          </a:xfrm>
          <a:prstGeom prst="rect">
            <a:avLst/>
          </a:prstGeom>
        </p:spPr>
      </p:pic>
      <p:pic>
        <p:nvPicPr>
          <p:cNvPr id="175" name="Picture 174" descr="PPTsm_pegasu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3575" y="3568700"/>
            <a:ext cx="568324" cy="307633"/>
          </a:xfrm>
          <a:prstGeom prst="rect">
            <a:avLst/>
          </a:prstGeom>
        </p:spPr>
      </p:pic>
      <p:pic>
        <p:nvPicPr>
          <p:cNvPr id="176" name="Picture 175" descr="PPTsm_aimi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9049" y="3700880"/>
            <a:ext cx="584201" cy="142400"/>
          </a:xfrm>
          <a:prstGeom prst="rect">
            <a:avLst/>
          </a:prstGeom>
        </p:spPr>
      </p:pic>
      <p:pic>
        <p:nvPicPr>
          <p:cNvPr id="177" name="Picture 176" descr="PPTsm_interval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9353" y="3965575"/>
            <a:ext cx="568421" cy="200025"/>
          </a:xfrm>
          <a:prstGeom prst="rect">
            <a:avLst/>
          </a:prstGeom>
        </p:spPr>
      </p:pic>
      <p:pic>
        <p:nvPicPr>
          <p:cNvPr id="178" name="Picture 177" descr="PPTsm_accor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1500" y="3803651"/>
            <a:ext cx="618177" cy="189828"/>
          </a:xfrm>
          <a:prstGeom prst="rect">
            <a:avLst/>
          </a:prstGeom>
        </p:spPr>
      </p:pic>
      <p:pic>
        <p:nvPicPr>
          <p:cNvPr id="179" name="Picture 178" descr="PPTsm_homeaway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7856" y="4114339"/>
            <a:ext cx="715319" cy="152035"/>
          </a:xfrm>
          <a:prstGeom prst="rect">
            <a:avLst/>
          </a:prstGeom>
        </p:spPr>
      </p:pic>
      <p:pic>
        <p:nvPicPr>
          <p:cNvPr id="180" name="Picture 179" descr="PPTsm_suncountry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7520" y="4276725"/>
            <a:ext cx="624819" cy="179704"/>
          </a:xfrm>
          <a:prstGeom prst="rect">
            <a:avLst/>
          </a:prstGeom>
        </p:spPr>
      </p:pic>
      <p:pic>
        <p:nvPicPr>
          <p:cNvPr id="181" name="Picture 180" descr="PPTsm_orbitz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725" y="4316403"/>
            <a:ext cx="648052" cy="130334"/>
          </a:xfrm>
          <a:prstGeom prst="rect">
            <a:avLst/>
          </a:prstGeom>
        </p:spPr>
      </p:pic>
      <p:pic>
        <p:nvPicPr>
          <p:cNvPr id="182" name="Picture 181" descr="PPTsm_toll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300" y="3990974"/>
            <a:ext cx="596370" cy="143129"/>
          </a:xfrm>
          <a:prstGeom prst="rect">
            <a:avLst/>
          </a:prstGeom>
        </p:spPr>
      </p:pic>
      <p:sp>
        <p:nvSpPr>
          <p:cNvPr id="183" name="TextBox 182"/>
          <p:cNvSpPr txBox="1"/>
          <p:nvPr/>
        </p:nvSpPr>
        <p:spPr bwMode="gray">
          <a:xfrm>
            <a:off x="2313883" y="1879481"/>
            <a:ext cx="2251527" cy="221171"/>
          </a:xfrm>
          <a:prstGeom prst="rect">
            <a:avLst/>
          </a:prstGeom>
          <a:noFill/>
        </p:spPr>
        <p:txBody>
          <a:bodyPr wrap="square" lIns="46277" tIns="23138" rIns="46277" bIns="23138" rtlCol="0">
            <a:spAutoFit/>
          </a:bodyPr>
          <a:lstStyle/>
          <a:p>
            <a:pPr algn="ctr" defTabSz="815975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20000"/>
                </a:solidFill>
                <a:ea typeface="ＭＳ Ｐゴシック" charset="0"/>
                <a:cs typeface="ＭＳ Ｐゴシック" charset="0"/>
              </a:rPr>
              <a:t>Education</a:t>
            </a:r>
          </a:p>
        </p:txBody>
      </p:sp>
      <p:sp>
        <p:nvSpPr>
          <p:cNvPr id="184" name="TextBox 183"/>
          <p:cNvSpPr txBox="1"/>
          <p:nvPr/>
        </p:nvSpPr>
        <p:spPr bwMode="gray">
          <a:xfrm>
            <a:off x="2313883" y="3202300"/>
            <a:ext cx="2251527" cy="221171"/>
          </a:xfrm>
          <a:prstGeom prst="rect">
            <a:avLst/>
          </a:prstGeom>
          <a:noFill/>
        </p:spPr>
        <p:txBody>
          <a:bodyPr wrap="square" lIns="46277" tIns="23138" rIns="46277" bIns="23138" rtlCol="0">
            <a:spAutoFit/>
          </a:bodyPr>
          <a:lstStyle/>
          <a:p>
            <a:pPr algn="ctr" defTabSz="815975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20000"/>
                </a:solidFill>
                <a:ea typeface="ＭＳ Ｐゴシック" charset="0"/>
                <a:cs typeface="ＭＳ Ｐゴシック" charset="0"/>
              </a:rPr>
              <a:t>Healthcare</a:t>
            </a:r>
          </a:p>
        </p:txBody>
      </p:sp>
      <p:sp>
        <p:nvSpPr>
          <p:cNvPr id="185" name="TextBox 184"/>
          <p:cNvSpPr txBox="1"/>
          <p:nvPr/>
        </p:nvSpPr>
        <p:spPr bwMode="gray">
          <a:xfrm>
            <a:off x="4533923" y="1879481"/>
            <a:ext cx="2251527" cy="221171"/>
          </a:xfrm>
          <a:prstGeom prst="rect">
            <a:avLst/>
          </a:prstGeom>
          <a:noFill/>
        </p:spPr>
        <p:txBody>
          <a:bodyPr wrap="square" lIns="46277" tIns="23138" rIns="46277" bIns="23138" rtlCol="0">
            <a:spAutoFit/>
          </a:bodyPr>
          <a:lstStyle/>
          <a:p>
            <a:pPr algn="ctr" defTabSz="815975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20000"/>
                </a:solidFill>
                <a:ea typeface="ＭＳ Ｐゴシック" charset="0"/>
                <a:cs typeface="ＭＳ Ｐゴシック" charset="0"/>
              </a:rPr>
              <a:t>Energy and Utilities</a:t>
            </a:r>
          </a:p>
        </p:txBody>
      </p:sp>
      <p:sp>
        <p:nvSpPr>
          <p:cNvPr id="186" name="TextBox 185"/>
          <p:cNvSpPr txBox="1"/>
          <p:nvPr/>
        </p:nvSpPr>
        <p:spPr bwMode="gray">
          <a:xfrm>
            <a:off x="4533923" y="3202300"/>
            <a:ext cx="2251527" cy="221171"/>
          </a:xfrm>
          <a:prstGeom prst="rect">
            <a:avLst/>
          </a:prstGeom>
          <a:noFill/>
        </p:spPr>
        <p:txBody>
          <a:bodyPr wrap="square" lIns="46277" tIns="23138" rIns="46277" bIns="23138" rtlCol="0">
            <a:spAutoFit/>
          </a:bodyPr>
          <a:lstStyle/>
          <a:p>
            <a:pPr algn="ctr" defTabSz="815975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20000"/>
                </a:solidFill>
                <a:ea typeface="ＭＳ Ｐゴシック" charset="0"/>
                <a:cs typeface="ＭＳ Ｐゴシック" charset="0"/>
              </a:rPr>
              <a:t>Manufacturing</a:t>
            </a:r>
          </a:p>
        </p:txBody>
      </p:sp>
      <p:sp>
        <p:nvSpPr>
          <p:cNvPr id="187" name="TextBox 186"/>
          <p:cNvSpPr txBox="1"/>
          <p:nvPr/>
        </p:nvSpPr>
        <p:spPr bwMode="gray">
          <a:xfrm>
            <a:off x="6759206" y="1879481"/>
            <a:ext cx="2251527" cy="221171"/>
          </a:xfrm>
          <a:prstGeom prst="rect">
            <a:avLst/>
          </a:prstGeom>
          <a:noFill/>
        </p:spPr>
        <p:txBody>
          <a:bodyPr wrap="square" lIns="46277" tIns="23138" rIns="46277" bIns="23138" rtlCol="0">
            <a:spAutoFit/>
          </a:bodyPr>
          <a:lstStyle/>
          <a:p>
            <a:pPr algn="ctr" defTabSz="815975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20000"/>
                </a:solidFill>
                <a:ea typeface="ＭＳ Ｐゴシック" charset="0"/>
                <a:cs typeface="ＭＳ Ｐゴシック" charset="0"/>
              </a:rPr>
              <a:t>Financial Services and Insurance</a:t>
            </a:r>
          </a:p>
        </p:txBody>
      </p:sp>
      <p:sp>
        <p:nvSpPr>
          <p:cNvPr id="188" name="TextBox 187"/>
          <p:cNvSpPr txBox="1"/>
          <p:nvPr/>
        </p:nvSpPr>
        <p:spPr bwMode="gray">
          <a:xfrm>
            <a:off x="6759206" y="3202300"/>
            <a:ext cx="2251527" cy="221171"/>
          </a:xfrm>
          <a:prstGeom prst="rect">
            <a:avLst/>
          </a:prstGeom>
          <a:noFill/>
        </p:spPr>
        <p:txBody>
          <a:bodyPr wrap="square" lIns="46277" tIns="23138" rIns="46277" bIns="23138" rtlCol="0">
            <a:spAutoFit/>
          </a:bodyPr>
          <a:lstStyle/>
          <a:p>
            <a:pPr algn="ctr" defTabSz="815975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20000"/>
                </a:solidFill>
                <a:ea typeface="ＭＳ Ｐゴシック" charset="0"/>
                <a:cs typeface="ＭＳ Ｐゴシック" charset="0"/>
              </a:rPr>
              <a:t>Media</a:t>
            </a:r>
          </a:p>
        </p:txBody>
      </p:sp>
      <p:sp>
        <p:nvSpPr>
          <p:cNvPr id="189" name="Rectangle 188"/>
          <p:cNvSpPr/>
          <p:nvPr/>
        </p:nvSpPr>
        <p:spPr bwMode="gray">
          <a:xfrm>
            <a:off x="6838517" y="844003"/>
            <a:ext cx="2094924" cy="103384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25" tIns="25712" rIns="51425" bIns="25712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51424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-110" charset="0"/>
              <a:ea typeface="ヒラギノ角ゴ ProN W3" pitchFamily="-110" charset="-128"/>
              <a:cs typeface="ヒラギノ角ゴ ProN W3" pitchFamily="-110" charset="-128"/>
              <a:sym typeface="Myriad Pro" pitchFamily="-110" charset="0"/>
            </a:endParaRPr>
          </a:p>
        </p:txBody>
      </p:sp>
      <p:sp>
        <p:nvSpPr>
          <p:cNvPr id="190" name="Rectangle 189"/>
          <p:cNvSpPr/>
          <p:nvPr/>
        </p:nvSpPr>
        <p:spPr bwMode="gray">
          <a:xfrm>
            <a:off x="6838517" y="2168817"/>
            <a:ext cx="2094924" cy="103384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25" tIns="25712" rIns="51425" bIns="25712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51424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-110" charset="0"/>
              <a:ea typeface="ヒラギノ角ゴ ProN W3" pitchFamily="-110" charset="-128"/>
              <a:cs typeface="ヒラギノ角ゴ ProN W3" pitchFamily="-110" charset="-128"/>
              <a:sym typeface="Myriad Pro" pitchFamily="-110" charset="0"/>
            </a:endParaRPr>
          </a:p>
        </p:txBody>
      </p:sp>
      <p:sp>
        <p:nvSpPr>
          <p:cNvPr id="191" name="Title 1"/>
          <p:cNvSpPr txBox="1">
            <a:spLocks/>
          </p:cNvSpPr>
          <p:nvPr/>
        </p:nvSpPr>
        <p:spPr bwMode="gray">
          <a:xfrm>
            <a:off x="0" y="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8" tIns="0" rIns="68568" bIns="34289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 kern="120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815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Proven at 11,000+ Customers in 100 Countries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92" name="Rectangle 11"/>
          <p:cNvSpPr>
            <a:spLocks/>
          </p:cNvSpPr>
          <p:nvPr/>
        </p:nvSpPr>
        <p:spPr bwMode="gray">
          <a:xfrm>
            <a:off x="0" y="493469"/>
            <a:ext cx="9144000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45678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1100" dirty="0">
                <a:solidFill>
                  <a:prstClr val="black"/>
                </a:solidFill>
                <a:ea typeface="Myriad Pro" pitchFamily="-65" charset="0"/>
                <a:cs typeface="Calibri"/>
              </a:rPr>
              <a:t>More Than 80 of the Fortune 100</a:t>
            </a:r>
          </a:p>
        </p:txBody>
      </p:sp>
      <p:pic>
        <p:nvPicPr>
          <p:cNvPr id="193" name="Picture 192" descr="PPTsm_fiserv.gi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76" y="1599141"/>
            <a:ext cx="387350" cy="195612"/>
          </a:xfrm>
          <a:prstGeom prst="rect">
            <a:avLst/>
          </a:prstGeom>
        </p:spPr>
      </p:pic>
      <p:pic>
        <p:nvPicPr>
          <p:cNvPr id="194" name="Picture 193" descr="PPTsm_aetna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981" y="1151343"/>
            <a:ext cx="565150" cy="147558"/>
          </a:xfrm>
          <a:prstGeom prst="rect">
            <a:avLst/>
          </a:prstGeom>
        </p:spPr>
      </p:pic>
      <p:pic>
        <p:nvPicPr>
          <p:cNvPr id="195" name="Picture 194" descr="PPTsm_wellsfargo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76" y="946150"/>
            <a:ext cx="275844" cy="275844"/>
          </a:xfrm>
          <a:prstGeom prst="rect">
            <a:avLst/>
          </a:prstGeom>
        </p:spPr>
      </p:pic>
      <p:pic>
        <p:nvPicPr>
          <p:cNvPr id="196" name="Picture 195" descr="PPTsm_newyorklife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8812" y="939800"/>
            <a:ext cx="294038" cy="289138"/>
          </a:xfrm>
          <a:prstGeom prst="rect">
            <a:avLst/>
          </a:prstGeom>
        </p:spPr>
      </p:pic>
      <p:sp>
        <p:nvSpPr>
          <p:cNvPr id="197" name="TextBox 196"/>
          <p:cNvSpPr txBox="1"/>
          <p:nvPr/>
        </p:nvSpPr>
        <p:spPr bwMode="gray">
          <a:xfrm>
            <a:off x="117894" y="4540682"/>
            <a:ext cx="2194343" cy="221171"/>
          </a:xfrm>
          <a:prstGeom prst="rect">
            <a:avLst/>
          </a:prstGeom>
          <a:noFill/>
        </p:spPr>
        <p:txBody>
          <a:bodyPr wrap="square" lIns="46277" tIns="23138" rIns="46277" bIns="23138" rtlCol="0">
            <a:spAutoFit/>
          </a:bodyPr>
          <a:lstStyle/>
          <a:p>
            <a:pPr algn="ctr" defTabSz="815975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20000"/>
                </a:solidFill>
                <a:ea typeface="ＭＳ Ｐゴシック" charset="0"/>
                <a:cs typeface="ＭＳ Ｐゴシック" charset="0"/>
              </a:rPr>
              <a:t>Retail</a:t>
            </a:r>
          </a:p>
        </p:txBody>
      </p:sp>
      <p:sp>
        <p:nvSpPr>
          <p:cNvPr id="198" name="Rectangle 197"/>
          <p:cNvSpPr/>
          <p:nvPr/>
        </p:nvSpPr>
        <p:spPr bwMode="gray">
          <a:xfrm>
            <a:off x="172038" y="3497239"/>
            <a:ext cx="2094924" cy="103384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25" tIns="25712" rIns="51425" bIns="25712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51424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-110" charset="0"/>
              <a:ea typeface="ヒラギノ角ゴ ProN W3" pitchFamily="-110" charset="-128"/>
              <a:cs typeface="ヒラギノ角ゴ ProN W3" pitchFamily="-110" charset="-128"/>
              <a:sym typeface="Myriad Pro" pitchFamily="-110" charset="0"/>
            </a:endParaRPr>
          </a:p>
        </p:txBody>
      </p:sp>
      <p:pic>
        <p:nvPicPr>
          <p:cNvPr id="199" name="Picture 198" descr="PPTsm_lowes.png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567" y="3588103"/>
            <a:ext cx="495300" cy="234227"/>
          </a:xfrm>
          <a:prstGeom prst="rect">
            <a:avLst/>
          </a:prstGeom>
        </p:spPr>
      </p:pic>
      <p:pic>
        <p:nvPicPr>
          <p:cNvPr id="200" name="Picture 199" descr="PPTsm_cvscaremark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719" y="3581401"/>
            <a:ext cx="627855" cy="244474"/>
          </a:xfrm>
          <a:prstGeom prst="rect">
            <a:avLst/>
          </a:prstGeom>
        </p:spPr>
      </p:pic>
      <p:pic>
        <p:nvPicPr>
          <p:cNvPr id="201" name="Picture 200" descr="PPTsm_ottogroup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611" y="4329080"/>
            <a:ext cx="764664" cy="156900"/>
          </a:xfrm>
          <a:prstGeom prst="rect">
            <a:avLst/>
          </a:prstGeom>
        </p:spPr>
      </p:pic>
      <p:pic>
        <p:nvPicPr>
          <p:cNvPr id="202" name="Picture 201" descr="PPTsm_rh.jp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995" y="4191000"/>
            <a:ext cx="464082" cy="269874"/>
          </a:xfrm>
          <a:prstGeom prst="rect">
            <a:avLst/>
          </a:prstGeom>
        </p:spPr>
      </p:pic>
      <p:pic>
        <p:nvPicPr>
          <p:cNvPr id="203" name="Picture 202" descr="PPTsm_jcpenney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70" y="3938577"/>
            <a:ext cx="642931" cy="148589"/>
          </a:xfrm>
          <a:prstGeom prst="rect">
            <a:avLst/>
          </a:prstGeom>
        </p:spPr>
      </p:pic>
      <p:pic>
        <p:nvPicPr>
          <p:cNvPr id="204" name="Picture 203" descr="PPTsm_gilt.jpg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2900" y="3914776"/>
            <a:ext cx="570437" cy="166761"/>
          </a:xfrm>
          <a:prstGeom prst="rect">
            <a:avLst/>
          </a:prstGeom>
        </p:spPr>
      </p:pic>
      <p:pic>
        <p:nvPicPr>
          <p:cNvPr id="205" name="Picture 204" descr="PPTsm_ws.jpg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951" y="4186766"/>
            <a:ext cx="931873" cy="111123"/>
          </a:xfrm>
          <a:prstGeom prst="rect">
            <a:avLst/>
          </a:prstGeom>
        </p:spPr>
      </p:pic>
      <p:sp>
        <p:nvSpPr>
          <p:cNvPr id="206" name="TextBox 205"/>
          <p:cNvSpPr txBox="1"/>
          <p:nvPr/>
        </p:nvSpPr>
        <p:spPr bwMode="gray">
          <a:xfrm>
            <a:off x="117894" y="1879481"/>
            <a:ext cx="2194343" cy="221171"/>
          </a:xfrm>
          <a:prstGeom prst="rect">
            <a:avLst/>
          </a:prstGeom>
          <a:noFill/>
        </p:spPr>
        <p:txBody>
          <a:bodyPr wrap="square" lIns="46277" tIns="23138" rIns="46277" bIns="23138" rtlCol="0">
            <a:spAutoFit/>
          </a:bodyPr>
          <a:lstStyle/>
          <a:p>
            <a:pPr algn="ctr" defTabSz="815975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20000"/>
                </a:solidFill>
                <a:ea typeface="ＭＳ Ｐゴシック" charset="0"/>
                <a:cs typeface="ＭＳ Ｐゴシック" charset="0"/>
              </a:rPr>
              <a:t>Cloud and Online Services</a:t>
            </a:r>
          </a:p>
        </p:txBody>
      </p:sp>
      <p:sp>
        <p:nvSpPr>
          <p:cNvPr id="207" name="TextBox 206"/>
          <p:cNvSpPr txBox="1"/>
          <p:nvPr/>
        </p:nvSpPr>
        <p:spPr bwMode="gray">
          <a:xfrm>
            <a:off x="117894" y="3202300"/>
            <a:ext cx="2194343" cy="221171"/>
          </a:xfrm>
          <a:prstGeom prst="rect">
            <a:avLst/>
          </a:prstGeom>
          <a:noFill/>
        </p:spPr>
        <p:txBody>
          <a:bodyPr wrap="square" lIns="46277" tIns="23138" rIns="46277" bIns="23138" rtlCol="0">
            <a:spAutoFit/>
          </a:bodyPr>
          <a:lstStyle/>
          <a:p>
            <a:pPr algn="ctr" defTabSz="815975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20000"/>
                </a:solidFill>
                <a:ea typeface="ＭＳ Ｐゴシック" charset="0"/>
                <a:cs typeface="ＭＳ Ｐゴシック" charset="0"/>
              </a:rPr>
              <a:t>Government</a:t>
            </a:r>
          </a:p>
        </p:txBody>
      </p:sp>
      <p:sp>
        <p:nvSpPr>
          <p:cNvPr id="208" name="Rectangle 207"/>
          <p:cNvSpPr/>
          <p:nvPr/>
        </p:nvSpPr>
        <p:spPr bwMode="gray">
          <a:xfrm>
            <a:off x="172038" y="844003"/>
            <a:ext cx="2094924" cy="103384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25" tIns="25712" rIns="51425" bIns="25712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51424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-110" charset="0"/>
              <a:ea typeface="ヒラギノ角ゴ ProN W3" pitchFamily="-110" charset="-128"/>
              <a:cs typeface="ヒラギノ角ゴ ProN W3" pitchFamily="-110" charset="-128"/>
              <a:sym typeface="Myriad Pro" pitchFamily="-110" charset="0"/>
            </a:endParaRPr>
          </a:p>
        </p:txBody>
      </p:sp>
      <p:sp>
        <p:nvSpPr>
          <p:cNvPr id="209" name="Rectangle 208"/>
          <p:cNvSpPr/>
          <p:nvPr/>
        </p:nvSpPr>
        <p:spPr bwMode="gray">
          <a:xfrm>
            <a:off x="172038" y="2168817"/>
            <a:ext cx="2094924" cy="103384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25" tIns="25712" rIns="51425" bIns="25712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51424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-110" charset="0"/>
              <a:ea typeface="ヒラギノ角ゴ ProN W3" pitchFamily="-110" charset="-128"/>
              <a:cs typeface="ヒラギノ角ゴ ProN W3" pitchFamily="-110" charset="-128"/>
              <a:sym typeface="Myriad Pro" pitchFamily="-110" charset="0"/>
            </a:endParaRPr>
          </a:p>
        </p:txBody>
      </p:sp>
      <p:pic>
        <p:nvPicPr>
          <p:cNvPr id="210" name="Picture 209" descr="PPTsm_salesforce.pn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558" y="910461"/>
            <a:ext cx="536095" cy="192363"/>
          </a:xfrm>
          <a:prstGeom prst="rect">
            <a:avLst/>
          </a:prstGeom>
        </p:spPr>
      </p:pic>
      <p:pic>
        <p:nvPicPr>
          <p:cNvPr id="211" name="Picture 210" descr="PPTsm_whitepages.jpg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7525" y="944194"/>
            <a:ext cx="454875" cy="244999"/>
          </a:xfrm>
          <a:prstGeom prst="rect">
            <a:avLst/>
          </a:prstGeom>
        </p:spPr>
      </p:pic>
      <p:pic>
        <p:nvPicPr>
          <p:cNvPr id="212" name="Picture 211" descr="PPTsm_linkedin.jpg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2825" y="901700"/>
            <a:ext cx="609600" cy="171450"/>
          </a:xfrm>
          <a:prstGeom prst="rect">
            <a:avLst/>
          </a:prstGeom>
        </p:spPr>
      </p:pic>
      <p:pic>
        <p:nvPicPr>
          <p:cNvPr id="213" name="Picture 212" descr="PPTsm_edmunds.jpg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8165" y="1143190"/>
            <a:ext cx="567845" cy="184151"/>
          </a:xfrm>
          <a:prstGeom prst="rect">
            <a:avLst/>
          </a:prstGeom>
        </p:spPr>
      </p:pic>
      <p:pic>
        <p:nvPicPr>
          <p:cNvPr id="214" name="Picture 213" descr="PPTsm_rightnow.png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577" y="1260992"/>
            <a:ext cx="441041" cy="259074"/>
          </a:xfrm>
          <a:prstGeom prst="rect">
            <a:avLst/>
          </a:prstGeom>
        </p:spPr>
      </p:pic>
      <p:pic>
        <p:nvPicPr>
          <p:cNvPr id="215" name="Picture 214" descr="PPTsm_concur.gif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81" t="14692" r="16256" b="13270"/>
          <a:stretch/>
        </p:blipFill>
        <p:spPr>
          <a:xfrm>
            <a:off x="239872" y="1225551"/>
            <a:ext cx="585911" cy="158749"/>
          </a:xfrm>
          <a:prstGeom prst="rect">
            <a:avLst/>
          </a:prstGeom>
        </p:spPr>
      </p:pic>
      <p:pic>
        <p:nvPicPr>
          <p:cNvPr id="216" name="Picture 215" descr="PPTsm_paypal.png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951" y="1384300"/>
            <a:ext cx="597674" cy="163364"/>
          </a:xfrm>
          <a:prstGeom prst="rect">
            <a:avLst/>
          </a:prstGeom>
        </p:spPr>
      </p:pic>
      <p:pic>
        <p:nvPicPr>
          <p:cNvPr id="217" name="Picture 216" descr="PPTsm_stubhub.png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473" y="1577879"/>
            <a:ext cx="498264" cy="273049"/>
          </a:xfrm>
          <a:prstGeom prst="rect">
            <a:avLst/>
          </a:prstGeom>
        </p:spPr>
      </p:pic>
      <p:pic>
        <p:nvPicPr>
          <p:cNvPr id="218" name="Picture 217" descr="PPTsm_ebay.png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201" y="1596760"/>
            <a:ext cx="466724" cy="190249"/>
          </a:xfrm>
          <a:prstGeom prst="rect">
            <a:avLst/>
          </a:prstGeom>
        </p:spPr>
      </p:pic>
      <p:pic>
        <p:nvPicPr>
          <p:cNvPr id="219" name="Picture 218" descr="PPTsm_hoovers.jpg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5051" y="1593674"/>
            <a:ext cx="565149" cy="238448"/>
          </a:xfrm>
          <a:prstGeom prst="rect">
            <a:avLst/>
          </a:prstGeom>
        </p:spPr>
      </p:pic>
      <p:pic>
        <p:nvPicPr>
          <p:cNvPr id="220" name="Picture 219" descr="PPTsm_usblm.jpg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1" y="2228851"/>
            <a:ext cx="349249" cy="304578"/>
          </a:xfrm>
          <a:prstGeom prst="rect">
            <a:avLst/>
          </a:prstGeom>
        </p:spPr>
      </p:pic>
      <p:pic>
        <p:nvPicPr>
          <p:cNvPr id="221" name="Picture 220" descr="PPTsm_usdod.gif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27" y="2219325"/>
            <a:ext cx="314325" cy="314325"/>
          </a:xfrm>
          <a:prstGeom prst="rect">
            <a:avLst/>
          </a:prstGeom>
        </p:spPr>
      </p:pic>
      <p:pic>
        <p:nvPicPr>
          <p:cNvPr id="222" name="Picture 221" descr="PPTsm_usmc.jpg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6700" y="2212692"/>
            <a:ext cx="311531" cy="311531"/>
          </a:xfrm>
          <a:prstGeom prst="rect">
            <a:avLst/>
          </a:prstGeom>
        </p:spPr>
      </p:pic>
      <p:pic>
        <p:nvPicPr>
          <p:cNvPr id="223" name="Picture 222" descr="PPTsm_usaid.png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4334" y="2584596"/>
            <a:ext cx="634191" cy="187033"/>
          </a:xfrm>
          <a:prstGeom prst="rect">
            <a:avLst/>
          </a:prstGeom>
        </p:spPr>
      </p:pic>
      <p:pic>
        <p:nvPicPr>
          <p:cNvPr id="224" name="Picture 223" descr="PPTsm_usdoe.jpg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" y="2527300"/>
            <a:ext cx="301625" cy="301625"/>
          </a:xfrm>
          <a:prstGeom prst="rect">
            <a:avLst/>
          </a:prstGeom>
        </p:spPr>
      </p:pic>
      <p:pic>
        <p:nvPicPr>
          <p:cNvPr id="225" name="Picture 224" descr="PPTsm_usarmy.png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836823"/>
            <a:ext cx="225425" cy="301506"/>
          </a:xfrm>
          <a:prstGeom prst="rect">
            <a:avLst/>
          </a:prstGeom>
        </p:spPr>
      </p:pic>
      <p:pic>
        <p:nvPicPr>
          <p:cNvPr id="226" name="Picture 225" descr="PPTsm_phoenix.jpg"/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988" y="2832100"/>
            <a:ext cx="373402" cy="313008"/>
          </a:xfrm>
          <a:prstGeom prst="rect">
            <a:avLst/>
          </a:prstGeom>
        </p:spPr>
      </p:pic>
      <p:pic>
        <p:nvPicPr>
          <p:cNvPr id="227" name="Picture 226" descr="PPTsm_usdohs.jpg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938" y="2828925"/>
            <a:ext cx="311909" cy="311911"/>
          </a:xfrm>
          <a:prstGeom prst="rect">
            <a:avLst/>
          </a:prstGeom>
        </p:spPr>
      </p:pic>
      <p:pic>
        <p:nvPicPr>
          <p:cNvPr id="228" name="Picture 227" descr="PPTsm_usairforce.jpg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428" y="2833639"/>
            <a:ext cx="365461" cy="304551"/>
          </a:xfrm>
          <a:prstGeom prst="rect">
            <a:avLst/>
          </a:prstGeom>
        </p:spPr>
      </p:pic>
      <p:pic>
        <p:nvPicPr>
          <p:cNvPr id="229" name="Picture 228" descr="PPTsm_usnavy.png"/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95" y="2397345"/>
            <a:ext cx="316169" cy="317500"/>
          </a:xfrm>
          <a:prstGeom prst="rect">
            <a:avLst/>
          </a:prstGeom>
        </p:spPr>
      </p:pic>
      <p:pic>
        <p:nvPicPr>
          <p:cNvPr id="230" name="Picture 229" descr="PPTsm_bbc.jpg"/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9275" y="2228851"/>
            <a:ext cx="438150" cy="141567"/>
          </a:xfrm>
          <a:prstGeom prst="rect">
            <a:avLst/>
          </a:prstGeom>
        </p:spPr>
      </p:pic>
      <p:pic>
        <p:nvPicPr>
          <p:cNvPr id="231" name="Picture 230" descr="PPTsm_dowjones.jpg"/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0525" y="2235202"/>
            <a:ext cx="860424" cy="137958"/>
          </a:xfrm>
          <a:prstGeom prst="rect">
            <a:avLst/>
          </a:prstGeom>
        </p:spPr>
      </p:pic>
      <p:pic>
        <p:nvPicPr>
          <p:cNvPr id="232" name="Picture 231" descr="PPTsm_directv.jpg"/>
          <p:cNvPicPr>
            <a:picLocks noChangeAspect="1"/>
          </p:cNvPicPr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1577" y="2232026"/>
            <a:ext cx="339724" cy="274096"/>
          </a:xfrm>
          <a:prstGeom prst="rect">
            <a:avLst/>
          </a:prstGeom>
        </p:spPr>
      </p:pic>
      <p:pic>
        <p:nvPicPr>
          <p:cNvPr id="233" name="Picture 232" descr="PPTsm_wpmedia.png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843" y="2997200"/>
            <a:ext cx="1044585" cy="149226"/>
          </a:xfrm>
          <a:prstGeom prst="rect">
            <a:avLst/>
          </a:prstGeom>
        </p:spPr>
      </p:pic>
      <p:pic>
        <p:nvPicPr>
          <p:cNvPr id="234" name="Picture 233" descr="PPTsm_gannett.jpg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299" y="2460744"/>
            <a:ext cx="739775" cy="108568"/>
          </a:xfrm>
          <a:prstGeom prst="rect">
            <a:avLst/>
          </a:prstGeom>
        </p:spPr>
      </p:pic>
      <p:pic>
        <p:nvPicPr>
          <p:cNvPr id="235" name="Picture 234" descr="PPTsm_discovery.jpg"/>
          <p:cNvPicPr>
            <a:picLocks noChangeAspect="1"/>
          </p:cNvPicPr>
          <p:nvPr/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7779" y="2927973"/>
            <a:ext cx="697405" cy="165099"/>
          </a:xfrm>
          <a:prstGeom prst="rect">
            <a:avLst/>
          </a:prstGeom>
        </p:spPr>
      </p:pic>
      <p:pic>
        <p:nvPicPr>
          <p:cNvPr id="236" name="Picture 235" descr="PPTsm_nationalgeographic.png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5737" y="2691729"/>
            <a:ext cx="611404" cy="180975"/>
          </a:xfrm>
          <a:prstGeom prst="rect">
            <a:avLst/>
          </a:prstGeom>
        </p:spPr>
      </p:pic>
      <p:pic>
        <p:nvPicPr>
          <p:cNvPr id="237" name="Picture 236" descr="PPTsm_rubicon.jpg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075" y="2758480"/>
            <a:ext cx="622934" cy="194666"/>
          </a:xfrm>
          <a:prstGeom prst="rect">
            <a:avLst/>
          </a:prstGeom>
        </p:spPr>
      </p:pic>
      <p:pic>
        <p:nvPicPr>
          <p:cNvPr id="238" name="Picture 237" descr="PPTsm_commerzbank.jpg"/>
          <p:cNvPicPr>
            <a:picLocks noChangeAspect="1"/>
          </p:cNvPicPr>
          <p:nvPr/>
        </p:nvPicPr>
        <p:blipFill rotWithShape="1">
          <a:blip r:embed="rId5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3675" y="1641867"/>
            <a:ext cx="1015999" cy="160980"/>
          </a:xfrm>
          <a:prstGeom prst="rect">
            <a:avLst/>
          </a:prstGeom>
        </p:spPr>
      </p:pic>
      <p:sp>
        <p:nvSpPr>
          <p:cNvPr id="239" name="Rectangle 238"/>
          <p:cNvSpPr/>
          <p:nvPr/>
        </p:nvSpPr>
        <p:spPr bwMode="gray">
          <a:xfrm>
            <a:off x="2392081" y="3497239"/>
            <a:ext cx="2094924" cy="103384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25" tIns="25712" rIns="51425" bIns="25712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51424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-110" charset="0"/>
              <a:ea typeface="ヒラギノ角ゴ ProN W3" pitchFamily="-110" charset="-128"/>
              <a:cs typeface="ヒラギノ角ゴ ProN W3" pitchFamily="-110" charset="-128"/>
              <a:sym typeface="Myriad Pro" pitchFamily="-110" charset="0"/>
            </a:endParaRPr>
          </a:p>
        </p:txBody>
      </p:sp>
      <p:pic>
        <p:nvPicPr>
          <p:cNvPr id="240" name="Picture 239" descr="PPTsm_ibm.png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722" y="3575048"/>
            <a:ext cx="480258" cy="190502"/>
          </a:xfrm>
          <a:prstGeom prst="rect">
            <a:avLst/>
          </a:prstGeom>
        </p:spPr>
      </p:pic>
      <p:pic>
        <p:nvPicPr>
          <p:cNvPr id="241" name="Picture 240" descr="PPTsm_citrix.jpg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1500" y="3558467"/>
            <a:ext cx="539750" cy="202836"/>
          </a:xfrm>
          <a:prstGeom prst="rect">
            <a:avLst/>
          </a:prstGeom>
        </p:spPr>
      </p:pic>
      <p:pic>
        <p:nvPicPr>
          <p:cNvPr id="242" name="Picture 241" descr="PPTsm_emc.png"/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4648" y="3552826"/>
            <a:ext cx="540501" cy="184149"/>
          </a:xfrm>
          <a:prstGeom prst="rect">
            <a:avLst/>
          </a:prstGeom>
        </p:spPr>
      </p:pic>
      <p:pic>
        <p:nvPicPr>
          <p:cNvPr id="243" name="Picture 242" descr="PPTsm_vmware.png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051" y="3841750"/>
            <a:ext cx="718932" cy="109551"/>
          </a:xfrm>
          <a:prstGeom prst="rect">
            <a:avLst/>
          </a:prstGeom>
        </p:spPr>
      </p:pic>
      <p:pic>
        <p:nvPicPr>
          <p:cNvPr id="244" name="Picture 243" descr="PPTsm_trendmicro.jpg"/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4341" y="3819525"/>
            <a:ext cx="572233" cy="232470"/>
          </a:xfrm>
          <a:prstGeom prst="rect">
            <a:avLst/>
          </a:prstGeom>
        </p:spPr>
      </p:pic>
      <p:pic>
        <p:nvPicPr>
          <p:cNvPr id="245" name="Picture 244" descr="PPTsm_adobe.jpg"/>
          <p:cNvPicPr>
            <a:picLocks noChangeAspect="1"/>
          </p:cNvPicPr>
          <p:nvPr/>
        </p:nvPicPr>
        <p:blipFill rotWithShape="1">
          <a:blip r:embed="rId5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4488" y="3813176"/>
            <a:ext cx="242887" cy="285749"/>
          </a:xfrm>
          <a:prstGeom prst="rect">
            <a:avLst/>
          </a:prstGeom>
        </p:spPr>
      </p:pic>
      <p:pic>
        <p:nvPicPr>
          <p:cNvPr id="246" name="Picture 245" descr="PPTsm_intuit.png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023" y="4085182"/>
            <a:ext cx="593727" cy="172822"/>
          </a:xfrm>
          <a:prstGeom prst="rect">
            <a:avLst/>
          </a:prstGeom>
        </p:spPr>
      </p:pic>
      <p:pic>
        <p:nvPicPr>
          <p:cNvPr id="247" name="Picture 246" descr="PPTsm_symantec.png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925" y="4114800"/>
            <a:ext cx="700692" cy="185420"/>
          </a:xfrm>
          <a:prstGeom prst="rect">
            <a:avLst/>
          </a:prstGeom>
        </p:spPr>
      </p:pic>
      <p:pic>
        <p:nvPicPr>
          <p:cNvPr id="248" name="Picture 247" descr="PPTsm_ qualcomm.png"/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276" y="4340225"/>
            <a:ext cx="697300" cy="152012"/>
          </a:xfrm>
          <a:prstGeom prst="rect">
            <a:avLst/>
          </a:prstGeom>
        </p:spPr>
      </p:pic>
      <p:pic>
        <p:nvPicPr>
          <p:cNvPr id="249" name="Picture 248" descr="PPTsm_autodesk.png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199" y="4357669"/>
            <a:ext cx="785267" cy="131533"/>
          </a:xfrm>
          <a:prstGeom prst="rect">
            <a:avLst/>
          </a:prstGeom>
        </p:spPr>
      </p:pic>
      <p:pic>
        <p:nvPicPr>
          <p:cNvPr id="250" name="Picture 249"/>
          <p:cNvPicPr>
            <a:picLocks noChangeAspect="1"/>
          </p:cNvPicPr>
          <p:nvPr/>
        </p:nvPicPr>
        <p:blipFill rotWithShape="1">
          <a:blip r:embed="rId6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8144" y="4032250"/>
            <a:ext cx="431356" cy="269754"/>
          </a:xfrm>
          <a:prstGeom prst="rect">
            <a:avLst/>
          </a:prstGeom>
        </p:spPr>
      </p:pic>
      <p:sp>
        <p:nvSpPr>
          <p:cNvPr id="251" name="Rectangle 250"/>
          <p:cNvSpPr/>
          <p:nvPr/>
        </p:nvSpPr>
        <p:spPr bwMode="gray">
          <a:xfrm>
            <a:off x="2392081" y="844003"/>
            <a:ext cx="2094924" cy="103384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25" tIns="25712" rIns="51425" bIns="25712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51424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-110" charset="0"/>
              <a:ea typeface="ヒラギノ角ゴ ProN W3" pitchFamily="-110" charset="-128"/>
              <a:cs typeface="ヒラギノ角ゴ ProN W3" pitchFamily="-110" charset="-128"/>
              <a:sym typeface="Myriad Pro" pitchFamily="-110" charset="0"/>
            </a:endParaRPr>
          </a:p>
        </p:txBody>
      </p:sp>
      <p:sp>
        <p:nvSpPr>
          <p:cNvPr id="252" name="Rectangle 251"/>
          <p:cNvSpPr/>
          <p:nvPr/>
        </p:nvSpPr>
        <p:spPr bwMode="gray">
          <a:xfrm>
            <a:off x="2392081" y="2168817"/>
            <a:ext cx="2094924" cy="103384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25" tIns="25712" rIns="51425" bIns="25712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51424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-110" charset="0"/>
              <a:ea typeface="ヒラギノ角ゴ ProN W3" pitchFamily="-110" charset="-128"/>
              <a:cs typeface="ヒラギノ角ゴ ProN W3" pitchFamily="-110" charset="-128"/>
              <a:sym typeface="Myriad Pro" pitchFamily="-110" charset="0"/>
            </a:endParaRPr>
          </a:p>
        </p:txBody>
      </p:sp>
      <p:pic>
        <p:nvPicPr>
          <p:cNvPr id="253" name="Picture 252" descr="PPTsm_michigan.jpg"/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4126" y="898525"/>
            <a:ext cx="333050" cy="355600"/>
          </a:xfrm>
          <a:prstGeom prst="rect">
            <a:avLst/>
          </a:prstGeom>
        </p:spPr>
      </p:pic>
      <p:pic>
        <p:nvPicPr>
          <p:cNvPr id="254" name="Picture 253" descr="PPTsm_ucla.jpg"/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301" y="1619249"/>
            <a:ext cx="499692" cy="161925"/>
          </a:xfrm>
          <a:prstGeom prst="rect">
            <a:avLst/>
          </a:prstGeom>
        </p:spPr>
      </p:pic>
      <p:pic>
        <p:nvPicPr>
          <p:cNvPr id="255" name="Picture 254" descr="PPTsm_maryland.jpg"/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800" y="908050"/>
            <a:ext cx="320674" cy="320676"/>
          </a:xfrm>
          <a:prstGeom prst="rect">
            <a:avLst/>
          </a:prstGeom>
        </p:spPr>
      </p:pic>
      <p:pic>
        <p:nvPicPr>
          <p:cNvPr id="256" name="Picture 255" descr="PPTsm_calstate.png"/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8706" y="901700"/>
            <a:ext cx="390892" cy="311150"/>
          </a:xfrm>
          <a:prstGeom prst="rect">
            <a:avLst/>
          </a:prstGeom>
        </p:spPr>
      </p:pic>
      <p:pic>
        <p:nvPicPr>
          <p:cNvPr id="257" name="Picture 256" descr="PPTsm_wsu.jpg"/>
          <p:cNvPicPr>
            <a:picLocks noChangeAspect="1"/>
          </p:cNvPicPr>
          <p:nvPr/>
        </p:nvPicPr>
        <p:blipFill rotWithShape="1">
          <a:blip r:embed="rId6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6500" y="1317625"/>
            <a:ext cx="614315" cy="187355"/>
          </a:xfrm>
          <a:prstGeom prst="rect">
            <a:avLst/>
          </a:prstGeom>
        </p:spPr>
      </p:pic>
      <p:pic>
        <p:nvPicPr>
          <p:cNvPr id="258" name="Picture 257" descr="PPTsm_usc.png"/>
          <p:cNvPicPr>
            <a:picLocks noChangeAspect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1100" y="1308099"/>
            <a:ext cx="674619" cy="149225"/>
          </a:xfrm>
          <a:prstGeom prst="rect">
            <a:avLst/>
          </a:prstGeom>
        </p:spPr>
      </p:pic>
      <p:pic>
        <p:nvPicPr>
          <p:cNvPr id="259" name="Picture 258" descr="PPTsm_gwu.png"/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917" y="1238250"/>
            <a:ext cx="364958" cy="277368"/>
          </a:xfrm>
          <a:prstGeom prst="rect">
            <a:avLst/>
          </a:prstGeom>
        </p:spPr>
      </p:pic>
      <p:pic>
        <p:nvPicPr>
          <p:cNvPr id="260" name="Picture 259" descr="PPTsm_uconn.jpg"/>
          <p:cNvPicPr>
            <a:picLocks noChangeAspect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275" y="1520824"/>
            <a:ext cx="314325" cy="314325"/>
          </a:xfrm>
          <a:prstGeom prst="rect">
            <a:avLst/>
          </a:prstGeom>
        </p:spPr>
      </p:pic>
      <p:pic>
        <p:nvPicPr>
          <p:cNvPr id="261" name="Picture 260" descr="PPTsm_stanford.png"/>
          <p:cNvPicPr>
            <a:picLocks noChangeAspect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795" y="990599"/>
            <a:ext cx="630106" cy="155903"/>
          </a:xfrm>
          <a:prstGeom prst="rect">
            <a:avLst/>
          </a:prstGeom>
        </p:spPr>
      </p:pic>
      <p:pic>
        <p:nvPicPr>
          <p:cNvPr id="262" name="Picture 261" descr="PPTsm_pennstate.jpg"/>
          <p:cNvPicPr>
            <a:picLocks noChangeAspect="1"/>
          </p:cNvPicPr>
          <p:nvPr/>
        </p:nvPicPr>
        <p:blipFill rotWithShape="1">
          <a:blip r:embed="rId7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00" y="1552575"/>
            <a:ext cx="379984" cy="279400"/>
          </a:xfrm>
          <a:prstGeom prst="rect">
            <a:avLst/>
          </a:prstGeom>
        </p:spPr>
      </p:pic>
      <p:pic>
        <p:nvPicPr>
          <p:cNvPr id="263" name="Picture 262" descr="PPTsm_texas.png"/>
          <p:cNvPicPr>
            <a:picLocks noChangeAspect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671" y="1588558"/>
            <a:ext cx="459304" cy="209550"/>
          </a:xfrm>
          <a:prstGeom prst="rect">
            <a:avLst/>
          </a:prstGeom>
        </p:spPr>
      </p:pic>
      <p:pic>
        <p:nvPicPr>
          <p:cNvPr id="264" name="Picture 263" descr="PPTsm_uclahealth.jpg"/>
          <p:cNvPicPr>
            <a:picLocks noChangeAspect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276" y="2228767"/>
            <a:ext cx="666750" cy="140017"/>
          </a:xfrm>
          <a:prstGeom prst="rect">
            <a:avLst/>
          </a:prstGeom>
        </p:spPr>
      </p:pic>
      <p:pic>
        <p:nvPicPr>
          <p:cNvPr id="265" name="Picture 264" descr="PPTsm_covidien.jpg"/>
          <p:cNvPicPr>
            <a:picLocks noChangeAspect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175" y="2234282"/>
            <a:ext cx="723900" cy="128986"/>
          </a:xfrm>
          <a:prstGeom prst="rect">
            <a:avLst/>
          </a:prstGeom>
        </p:spPr>
      </p:pic>
      <p:pic>
        <p:nvPicPr>
          <p:cNvPr id="266" name="Picture 265" descr="PPTsm_catamaran.png"/>
          <p:cNvPicPr>
            <a:picLocks noChangeAspect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704" y="2196145"/>
            <a:ext cx="495818" cy="305756"/>
          </a:xfrm>
          <a:prstGeom prst="rect">
            <a:avLst/>
          </a:prstGeom>
        </p:spPr>
      </p:pic>
      <p:pic>
        <p:nvPicPr>
          <p:cNvPr id="267" name="Picture 266" descr="PPTsm_healthspring.jpg"/>
          <p:cNvPicPr>
            <a:picLocks noChangeAspect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4425" y="2474288"/>
            <a:ext cx="758825" cy="156824"/>
          </a:xfrm>
          <a:prstGeom prst="rect">
            <a:avLst/>
          </a:prstGeom>
        </p:spPr>
      </p:pic>
      <p:pic>
        <p:nvPicPr>
          <p:cNvPr id="268" name="Picture 267" descr="PPTsm_stjude.jpg"/>
          <p:cNvPicPr>
            <a:picLocks noChangeAspect="1"/>
          </p:cNvPicPr>
          <p:nvPr/>
        </p:nvPicPr>
        <p:blipFill rotWithShape="1">
          <a:blip r:embed="rId7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7451" y="2517786"/>
            <a:ext cx="755649" cy="122336"/>
          </a:xfrm>
          <a:prstGeom prst="rect">
            <a:avLst/>
          </a:prstGeom>
        </p:spPr>
      </p:pic>
      <p:pic>
        <p:nvPicPr>
          <p:cNvPr id="269" name="Picture 268" descr="PPTsm_coventry.jpg"/>
          <p:cNvPicPr>
            <a:picLocks noChangeAspect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631" y="2838450"/>
            <a:ext cx="625328" cy="234950"/>
          </a:xfrm>
          <a:prstGeom prst="rect">
            <a:avLst/>
          </a:prstGeom>
        </p:spPr>
      </p:pic>
      <p:pic>
        <p:nvPicPr>
          <p:cNvPr id="270" name="Picture 269" descr="PPTsm_healthnet.png"/>
          <p:cNvPicPr>
            <a:picLocks noChangeAspect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450" y="2994025"/>
            <a:ext cx="701842" cy="143387"/>
          </a:xfrm>
          <a:prstGeom prst="rect">
            <a:avLst/>
          </a:prstGeom>
        </p:spPr>
      </p:pic>
      <p:pic>
        <p:nvPicPr>
          <p:cNvPr id="271" name="Picture 270" descr="PPTsm_childrensmercy.jpg"/>
          <p:cNvPicPr>
            <a:picLocks noChangeAspect="1"/>
          </p:cNvPicPr>
          <p:nvPr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9950" y="2635878"/>
            <a:ext cx="829050" cy="173998"/>
          </a:xfrm>
          <a:prstGeom prst="rect">
            <a:avLst/>
          </a:prstGeom>
        </p:spPr>
      </p:pic>
      <p:pic>
        <p:nvPicPr>
          <p:cNvPr id="272" name="Picture 271" descr="PPTsm_expressscripts.png"/>
          <p:cNvPicPr>
            <a:picLocks noChangeAspect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7606" y="2733675"/>
            <a:ext cx="734691" cy="165099"/>
          </a:xfrm>
          <a:prstGeom prst="rect">
            <a:avLst/>
          </a:prstGeom>
        </p:spPr>
      </p:pic>
      <p:pic>
        <p:nvPicPr>
          <p:cNvPr id="273" name="Picture 272" descr="PPTsm_mckesson.jpg"/>
          <p:cNvPicPr>
            <a:picLocks noChangeAspect="1"/>
          </p:cNvPicPr>
          <p:nvPr/>
        </p:nvPicPr>
        <p:blipFill rotWithShape="1">
          <a:blip r:embed="rId8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0150" y="3027467"/>
            <a:ext cx="666750" cy="112607"/>
          </a:xfrm>
          <a:prstGeom prst="rect">
            <a:avLst/>
          </a:prstGeom>
        </p:spPr>
      </p:pic>
      <p:sp>
        <p:nvSpPr>
          <p:cNvPr id="274" name="Rectangle 273"/>
          <p:cNvSpPr/>
          <p:nvPr/>
        </p:nvSpPr>
        <p:spPr bwMode="gray">
          <a:xfrm>
            <a:off x="4612123" y="3497239"/>
            <a:ext cx="2094924" cy="103384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25" tIns="25712" rIns="51425" bIns="25712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51424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-110" charset="0"/>
              <a:ea typeface="ヒラギノ角ゴ ProN W3" pitchFamily="-110" charset="-128"/>
              <a:cs typeface="ヒラギノ角ゴ ProN W3" pitchFamily="-110" charset="-128"/>
              <a:sym typeface="Myriad Pro" pitchFamily="-110" charset="0"/>
            </a:endParaRPr>
          </a:p>
        </p:txBody>
      </p:sp>
      <p:pic>
        <p:nvPicPr>
          <p:cNvPr id="275" name="Picture 274" descr="PPTsm_metropcs.png"/>
          <p:cNvPicPr>
            <a:picLocks noChangeAspect="1"/>
          </p:cNvPicPr>
          <p:nvPr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301" y="4105276"/>
            <a:ext cx="647700" cy="101048"/>
          </a:xfrm>
          <a:prstGeom prst="rect">
            <a:avLst/>
          </a:prstGeom>
        </p:spPr>
      </p:pic>
      <p:pic>
        <p:nvPicPr>
          <p:cNvPr id="276" name="Picture 275" descr="PPTsm_sasktel.jpg"/>
          <p:cNvPicPr>
            <a:picLocks noChangeAspect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426" y="3912638"/>
            <a:ext cx="609600" cy="130284"/>
          </a:xfrm>
          <a:prstGeom prst="rect">
            <a:avLst/>
          </a:prstGeom>
        </p:spPr>
      </p:pic>
      <p:pic>
        <p:nvPicPr>
          <p:cNvPr id="277" name="Picture 276" descr="PPTsm_twc.png"/>
          <p:cNvPicPr>
            <a:picLocks noChangeAspect="1"/>
          </p:cNvPicPr>
          <p:nvPr/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925" y="3564763"/>
            <a:ext cx="508000" cy="233680"/>
          </a:xfrm>
          <a:prstGeom prst="rect">
            <a:avLst/>
          </a:prstGeom>
        </p:spPr>
      </p:pic>
      <p:pic>
        <p:nvPicPr>
          <p:cNvPr id="278" name="Picture 277" descr="PPTsm_ tmobile.png"/>
          <p:cNvPicPr>
            <a:picLocks noChangeAspect="1"/>
          </p:cNvPicPr>
          <p:nvPr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955" y="3762375"/>
            <a:ext cx="645045" cy="156962"/>
          </a:xfrm>
          <a:prstGeom prst="rect">
            <a:avLst/>
          </a:prstGeom>
        </p:spPr>
      </p:pic>
      <p:pic>
        <p:nvPicPr>
          <p:cNvPr id="279" name="Picture 278" descr="PPTsm_ att.png"/>
          <p:cNvPicPr>
            <a:picLocks noChangeAspect="1"/>
          </p:cNvPicPr>
          <p:nvPr/>
        </p:nvPicPr>
        <p:blipFill rotWithShape="1">
          <a:blip r:embed="rId8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4550" y="3540125"/>
            <a:ext cx="479425" cy="223942"/>
          </a:xfrm>
          <a:prstGeom prst="rect">
            <a:avLst/>
          </a:prstGeom>
        </p:spPr>
      </p:pic>
      <p:pic>
        <p:nvPicPr>
          <p:cNvPr id="280" name="Picture 279" descr="PPTsm_hughesnet.png"/>
          <p:cNvPicPr>
            <a:picLocks noChangeAspect="1"/>
          </p:cNvPicPr>
          <p:nvPr/>
        </p:nvPicPr>
        <p:blipFill rotWithShape="1">
          <a:blip r:embed="rId8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8726" y="4295036"/>
            <a:ext cx="692649" cy="178540"/>
          </a:xfrm>
          <a:prstGeom prst="rect">
            <a:avLst/>
          </a:prstGeom>
        </p:spPr>
      </p:pic>
      <p:pic>
        <p:nvPicPr>
          <p:cNvPr id="281" name="Picture 280" descr="PPTsm_vodafone.jpg"/>
          <p:cNvPicPr>
            <a:picLocks noChangeAspect="1"/>
          </p:cNvPicPr>
          <p:nvPr/>
        </p:nvPicPr>
        <p:blipFill rotWithShape="1">
          <a:blip r:embed="rId8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2123" y="4175125"/>
            <a:ext cx="414697" cy="282575"/>
          </a:xfrm>
          <a:prstGeom prst="rect">
            <a:avLst/>
          </a:prstGeom>
        </p:spPr>
      </p:pic>
      <p:pic>
        <p:nvPicPr>
          <p:cNvPr id="282" name="Picture 281" descr="PPTsm_motorola.jpg"/>
          <p:cNvPicPr>
            <a:picLocks noChangeAspect="1"/>
          </p:cNvPicPr>
          <p:nvPr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0393" y="3543863"/>
            <a:ext cx="782107" cy="163365"/>
          </a:xfrm>
          <a:prstGeom prst="rect">
            <a:avLst/>
          </a:prstGeom>
        </p:spPr>
      </p:pic>
      <p:pic>
        <p:nvPicPr>
          <p:cNvPr id="283" name="Picture 282" descr="PPTsm_swisscom.jpg"/>
          <p:cNvPicPr>
            <a:picLocks noChangeAspect="1"/>
          </p:cNvPicPr>
          <p:nvPr/>
        </p:nvPicPr>
        <p:blipFill rotWithShape="1">
          <a:blip r:embed="rId9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4862" y="4184649"/>
            <a:ext cx="617237" cy="295275"/>
          </a:xfrm>
          <a:prstGeom prst="rect">
            <a:avLst/>
          </a:prstGeom>
        </p:spPr>
      </p:pic>
      <p:pic>
        <p:nvPicPr>
          <p:cNvPr id="284" name="Picture 283" descr="PPTsm_telstra.png"/>
          <p:cNvPicPr>
            <a:picLocks noChangeAspect="1"/>
          </p:cNvPicPr>
          <p:nvPr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3450" y="3917101"/>
            <a:ext cx="622299" cy="194778"/>
          </a:xfrm>
          <a:prstGeom prst="rect">
            <a:avLst/>
          </a:prstGeom>
        </p:spPr>
      </p:pic>
      <p:sp>
        <p:nvSpPr>
          <p:cNvPr id="285" name="Rectangle 284"/>
          <p:cNvSpPr/>
          <p:nvPr/>
        </p:nvSpPr>
        <p:spPr bwMode="gray">
          <a:xfrm>
            <a:off x="4612123" y="844003"/>
            <a:ext cx="2094924" cy="103384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25" tIns="25712" rIns="51425" bIns="25712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51424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-110" charset="0"/>
              <a:ea typeface="ヒラギノ角ゴ ProN W3" pitchFamily="-110" charset="-128"/>
              <a:cs typeface="ヒラギノ角ゴ ProN W3" pitchFamily="-110" charset="-128"/>
              <a:sym typeface="Myriad Pro" pitchFamily="-110" charset="0"/>
            </a:endParaRPr>
          </a:p>
        </p:txBody>
      </p:sp>
      <p:sp>
        <p:nvSpPr>
          <p:cNvPr id="286" name="Rectangle 285"/>
          <p:cNvSpPr/>
          <p:nvPr/>
        </p:nvSpPr>
        <p:spPr bwMode="gray">
          <a:xfrm>
            <a:off x="4612123" y="2168817"/>
            <a:ext cx="2094924" cy="103384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25" tIns="25712" rIns="51425" bIns="25712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51424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-110" charset="0"/>
              <a:ea typeface="ヒラギノ角ゴ ProN W3" pitchFamily="-110" charset="-128"/>
              <a:cs typeface="ヒラギノ角ゴ ProN W3" pitchFamily="-110" charset="-128"/>
              <a:sym typeface="Myriad Pro" pitchFamily="-110" charset="0"/>
            </a:endParaRPr>
          </a:p>
        </p:txBody>
      </p:sp>
      <p:pic>
        <p:nvPicPr>
          <p:cNvPr id="287" name="Picture 286" descr="PPTsm_schlumberger.gif"/>
          <p:cNvPicPr>
            <a:picLocks noChangeAspect="1"/>
          </p:cNvPicPr>
          <p:nvPr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525" y="930275"/>
            <a:ext cx="660396" cy="165100"/>
          </a:xfrm>
          <a:prstGeom prst="rect">
            <a:avLst/>
          </a:prstGeom>
        </p:spPr>
      </p:pic>
      <p:pic>
        <p:nvPicPr>
          <p:cNvPr id="288" name="Picture 287" descr="PPTsm_alliant.jpg"/>
          <p:cNvPicPr>
            <a:picLocks noChangeAspect="1"/>
          </p:cNvPicPr>
          <p:nvPr/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4826" y="901701"/>
            <a:ext cx="666750" cy="234416"/>
          </a:xfrm>
          <a:prstGeom prst="rect">
            <a:avLst/>
          </a:prstGeom>
        </p:spPr>
      </p:pic>
      <p:pic>
        <p:nvPicPr>
          <p:cNvPr id="289" name="Picture 288" descr="PPTsm_ultrapetroleum.jpg"/>
          <p:cNvPicPr>
            <a:picLocks noChangeAspect="1"/>
          </p:cNvPicPr>
          <p:nvPr/>
        </p:nvPicPr>
        <p:blipFill rotWithShape="1">
          <a:blip r:embed="rId9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4542" y="917575"/>
            <a:ext cx="261684" cy="330200"/>
          </a:xfrm>
          <a:prstGeom prst="rect">
            <a:avLst/>
          </a:prstGeom>
        </p:spPr>
      </p:pic>
      <p:pic>
        <p:nvPicPr>
          <p:cNvPr id="290" name="Picture 289" descr="PPTsm_enbridge.gif"/>
          <p:cNvPicPr>
            <a:picLocks noChangeAspect="1"/>
          </p:cNvPicPr>
          <p:nvPr/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525" y="1136690"/>
            <a:ext cx="565150" cy="202338"/>
          </a:xfrm>
          <a:prstGeom prst="rect">
            <a:avLst/>
          </a:prstGeom>
        </p:spPr>
      </p:pic>
      <p:pic>
        <p:nvPicPr>
          <p:cNvPr id="291" name="Picture 290" descr="PPTsm_pjm.jpg"/>
          <p:cNvPicPr>
            <a:picLocks noChangeAspect="1"/>
          </p:cNvPicPr>
          <p:nvPr/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9234" y="1206500"/>
            <a:ext cx="571191" cy="200444"/>
          </a:xfrm>
          <a:prstGeom prst="rect">
            <a:avLst/>
          </a:prstGeom>
        </p:spPr>
      </p:pic>
      <p:pic>
        <p:nvPicPr>
          <p:cNvPr id="292" name="Picture 291" descr="PPTsm_socaledison.png"/>
          <p:cNvPicPr>
            <a:picLocks noChangeAspect="1"/>
          </p:cNvPicPr>
          <p:nvPr/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352" y="1336674"/>
            <a:ext cx="573755" cy="204639"/>
          </a:xfrm>
          <a:prstGeom prst="rect">
            <a:avLst/>
          </a:prstGeom>
        </p:spPr>
      </p:pic>
      <p:pic>
        <p:nvPicPr>
          <p:cNvPr id="293" name="Picture 292" descr="PPTsm_caiso.jpg"/>
          <p:cNvPicPr>
            <a:picLocks noChangeAspect="1"/>
          </p:cNvPicPr>
          <p:nvPr/>
        </p:nvPicPr>
        <p:blipFill rotWithShape="1">
          <a:blip r:embed="rId9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9475" y="1419225"/>
            <a:ext cx="692150" cy="143075"/>
          </a:xfrm>
          <a:prstGeom prst="rect">
            <a:avLst/>
          </a:prstGeom>
        </p:spPr>
      </p:pic>
      <p:pic>
        <p:nvPicPr>
          <p:cNvPr id="294" name="Picture 293" descr="PPTsm_total.jpg"/>
          <p:cNvPicPr>
            <a:picLocks noChangeAspect="1"/>
          </p:cNvPicPr>
          <p:nvPr/>
        </p:nvPicPr>
        <p:blipFill rotWithShape="1">
          <a:blip r:embed="rId10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3050" y="1616986"/>
            <a:ext cx="647700" cy="199113"/>
          </a:xfrm>
          <a:prstGeom prst="rect">
            <a:avLst/>
          </a:prstGeom>
        </p:spPr>
      </p:pic>
      <p:pic>
        <p:nvPicPr>
          <p:cNvPr id="295" name="Picture 294" descr="PPTsm_noble.jpg"/>
          <p:cNvPicPr>
            <a:picLocks noChangeAspect="1"/>
          </p:cNvPicPr>
          <p:nvPr/>
        </p:nvPicPr>
        <p:blipFill rotWithShape="1">
          <a:blip r:embed="rId10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9951" y="1654175"/>
            <a:ext cx="589632" cy="151212"/>
          </a:xfrm>
          <a:prstGeom prst="rect">
            <a:avLst/>
          </a:prstGeom>
        </p:spPr>
      </p:pic>
      <p:pic>
        <p:nvPicPr>
          <p:cNvPr id="296" name="Picture 295" descr="PPTsm_urenco.jpeg"/>
          <p:cNvPicPr>
            <a:picLocks noChangeAspect="1"/>
          </p:cNvPicPr>
          <p:nvPr/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609" y="1660524"/>
            <a:ext cx="524141" cy="152477"/>
          </a:xfrm>
          <a:prstGeom prst="rect">
            <a:avLst/>
          </a:prstGeom>
        </p:spPr>
      </p:pic>
      <p:pic>
        <p:nvPicPr>
          <p:cNvPr id="297" name="Picture 296" descr="PPTsm_raytheon.png"/>
          <p:cNvPicPr>
            <a:picLocks noChangeAspect="1"/>
          </p:cNvPicPr>
          <p:nvPr/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5350" y="2251076"/>
            <a:ext cx="666750" cy="128222"/>
          </a:xfrm>
          <a:prstGeom prst="rect">
            <a:avLst/>
          </a:prstGeom>
        </p:spPr>
      </p:pic>
      <p:pic>
        <p:nvPicPr>
          <p:cNvPr id="298" name="Picture 297" descr="PPTsm_lockheedmartin.jpg"/>
          <p:cNvPicPr>
            <a:picLocks noChangeAspect="1"/>
          </p:cNvPicPr>
          <p:nvPr/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774" y="2212976"/>
            <a:ext cx="969391" cy="222564"/>
          </a:xfrm>
          <a:prstGeom prst="rect">
            <a:avLst/>
          </a:prstGeom>
        </p:spPr>
      </p:pic>
      <p:pic>
        <p:nvPicPr>
          <p:cNvPr id="299" name="Picture 298" descr="PPTsm_ppg.png"/>
          <p:cNvPicPr>
            <a:picLocks noChangeAspect="1"/>
          </p:cNvPicPr>
          <p:nvPr/>
        </p:nvPicPr>
        <p:blipFill rotWithShape="1">
          <a:blip r:embed="rId10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5351" y="2466975"/>
            <a:ext cx="283360" cy="225426"/>
          </a:xfrm>
          <a:prstGeom prst="rect">
            <a:avLst/>
          </a:prstGeom>
        </p:spPr>
      </p:pic>
      <p:pic>
        <p:nvPicPr>
          <p:cNvPr id="300" name="Picture 299" descr="PPTsm_pitneybowes.jpg"/>
          <p:cNvPicPr>
            <a:picLocks noChangeAspect="1"/>
          </p:cNvPicPr>
          <p:nvPr/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4511" y="2552700"/>
            <a:ext cx="818064" cy="215424"/>
          </a:xfrm>
          <a:prstGeom prst="rect">
            <a:avLst/>
          </a:prstGeom>
        </p:spPr>
      </p:pic>
      <p:pic>
        <p:nvPicPr>
          <p:cNvPr id="301" name="Picture 300" descr="PPTsm_gendynamics.jpg"/>
          <p:cNvPicPr>
            <a:picLocks noChangeAspect="1"/>
          </p:cNvPicPr>
          <p:nvPr/>
        </p:nvPicPr>
        <p:blipFill rotWithShape="1">
          <a:blip r:embed="rId10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2700" y="2469765"/>
            <a:ext cx="1165225" cy="70620"/>
          </a:xfrm>
          <a:prstGeom prst="rect">
            <a:avLst/>
          </a:prstGeom>
        </p:spPr>
      </p:pic>
      <p:pic>
        <p:nvPicPr>
          <p:cNvPr id="302" name="Picture 301" descr="PPTsm_pepsico.jpg"/>
          <p:cNvPicPr>
            <a:picLocks noChangeAspect="1"/>
          </p:cNvPicPr>
          <p:nvPr/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950" y="2955925"/>
            <a:ext cx="755650" cy="188913"/>
          </a:xfrm>
          <a:prstGeom prst="rect">
            <a:avLst/>
          </a:prstGeom>
        </p:spPr>
      </p:pic>
      <p:pic>
        <p:nvPicPr>
          <p:cNvPr id="303" name="Picture 302" descr="PPTsm_northrop.png"/>
          <p:cNvPicPr>
            <a:picLocks noChangeAspect="1"/>
          </p:cNvPicPr>
          <p:nvPr/>
        </p:nvPicPr>
        <p:blipFill rotWithShape="1">
          <a:blip r:embed="rId10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1459" y="2792600"/>
            <a:ext cx="830766" cy="210950"/>
          </a:xfrm>
          <a:prstGeom prst="rect">
            <a:avLst/>
          </a:prstGeom>
        </p:spPr>
      </p:pic>
      <p:pic>
        <p:nvPicPr>
          <p:cNvPr id="304" name="Picture 303" descr="PPTsm_snapon.png"/>
          <p:cNvPicPr>
            <a:picLocks noChangeAspect="1"/>
          </p:cNvPicPr>
          <p:nvPr/>
        </p:nvPicPr>
        <p:blipFill rotWithShape="1">
          <a:blip r:embed="rId1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7758" y="2768599"/>
            <a:ext cx="715077" cy="165099"/>
          </a:xfrm>
          <a:prstGeom prst="rect">
            <a:avLst/>
          </a:prstGeom>
        </p:spPr>
      </p:pic>
      <p:pic>
        <p:nvPicPr>
          <p:cNvPr id="305" name="Picture 304" descr="PPTsm_adidas.jpg"/>
          <p:cNvPicPr>
            <a:picLocks noChangeAspect="1"/>
          </p:cNvPicPr>
          <p:nvPr/>
        </p:nvPicPr>
        <p:blipFill rotWithShape="1">
          <a:blip r:embed="rId1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2215" y="3019424"/>
            <a:ext cx="867852" cy="133985"/>
          </a:xfrm>
          <a:prstGeom prst="rect">
            <a:avLst/>
          </a:prstGeom>
        </p:spPr>
      </p:pic>
      <p:pic>
        <p:nvPicPr>
          <p:cNvPr id="306" name="Picture 305" descr="PPTsm_comcast.jpg"/>
          <p:cNvPicPr>
            <a:picLocks noChangeAspect="1"/>
          </p:cNvPicPr>
          <p:nvPr/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6100" y="2444750"/>
            <a:ext cx="571500" cy="201454"/>
          </a:xfrm>
          <a:prstGeom prst="rect">
            <a:avLst/>
          </a:prstGeom>
        </p:spPr>
      </p:pic>
      <p:pic>
        <p:nvPicPr>
          <p:cNvPr id="307" name="Picture 306" descr="PPTsm_finra.jpg"/>
          <p:cNvPicPr>
            <a:picLocks noChangeAspect="1"/>
          </p:cNvPicPr>
          <p:nvPr/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6794" y="1346695"/>
            <a:ext cx="672759" cy="239558"/>
          </a:xfrm>
          <a:prstGeom prst="rect">
            <a:avLst/>
          </a:prstGeom>
        </p:spPr>
      </p:pic>
      <p:pic>
        <p:nvPicPr>
          <p:cNvPr id="308" name="Picture 307" descr="PPTsm_orrstown.jpg"/>
          <p:cNvPicPr>
            <a:picLocks noChangeAspect="1"/>
          </p:cNvPicPr>
          <p:nvPr/>
        </p:nvPicPr>
        <p:blipFill rotWithShape="1">
          <a:blip r:embed="rId1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5426" y="1439961"/>
            <a:ext cx="762000" cy="119434"/>
          </a:xfrm>
          <a:prstGeom prst="rect">
            <a:avLst/>
          </a:prstGeom>
        </p:spPr>
      </p:pic>
      <p:pic>
        <p:nvPicPr>
          <p:cNvPr id="309" name="Picture 308" descr="PPTsm_ice.jpg"/>
          <p:cNvPicPr>
            <a:picLocks noChangeAspect="1"/>
          </p:cNvPicPr>
          <p:nvPr/>
        </p:nvPicPr>
        <p:blipFill>
          <a:blip r:embed="rId1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1768" y="1039161"/>
            <a:ext cx="279402" cy="266946"/>
          </a:xfrm>
          <a:prstGeom prst="rect">
            <a:avLst/>
          </a:prstGeom>
        </p:spPr>
      </p:pic>
      <p:pic>
        <p:nvPicPr>
          <p:cNvPr id="310" name="Picture 309" descr="PPTsm_zulily.jpg"/>
          <p:cNvPicPr>
            <a:picLocks noChangeAspect="1"/>
          </p:cNvPicPr>
          <p:nvPr/>
        </p:nvPicPr>
        <p:blipFill rotWithShape="1">
          <a:blip r:embed="rId1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893" y="3623737"/>
            <a:ext cx="413321" cy="255833"/>
          </a:xfrm>
          <a:prstGeom prst="rect">
            <a:avLst/>
          </a:prstGeom>
        </p:spPr>
      </p:pic>
      <p:pic>
        <p:nvPicPr>
          <p:cNvPr id="311" name="Picture 310" descr="PPTsm_homedepot.jpg"/>
          <p:cNvPicPr>
            <a:picLocks noChangeAspect="1"/>
          </p:cNvPicPr>
          <p:nvPr/>
        </p:nvPicPr>
        <p:blipFill>
          <a:blip r:embed="rId1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299" y="4182544"/>
            <a:ext cx="279390" cy="27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0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2677</TotalTime>
  <Words>533</Words>
  <Application>Microsoft Macintosh PowerPoint</Application>
  <PresentationFormat>On-screen Show (16:9)</PresentationFormat>
  <Paragraphs>148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Andale Mono</vt:lpstr>
      <vt:lpstr>Calibri</vt:lpstr>
      <vt:lpstr>Menlo-Regular</vt:lpstr>
      <vt:lpstr>ＭＳ Ｐゴシック</vt:lpstr>
      <vt:lpstr>Myriad Pro</vt:lpstr>
      <vt:lpstr>ヒラギノ角ゴ ProN W3</vt:lpstr>
      <vt:lpstr>Arial</vt:lpstr>
      <vt:lpstr>Office Theme</vt:lpstr>
      <vt:lpstr>PowerPoint Presentation</vt:lpstr>
      <vt:lpstr>PowerPoint Presentation</vt:lpstr>
      <vt:lpstr>PowerPoint Presentation</vt:lpstr>
      <vt:lpstr>First, a bit about containers…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Splunk Monitoring Options for Docker</vt:lpstr>
      <vt:lpstr>Benefits of Native Splunk Logging Driver</vt:lpstr>
      <vt:lpstr>Docker Store Images</vt:lpstr>
      <vt:lpstr>PowerPoint Presentation</vt:lpstr>
      <vt:lpstr>Containers in the Cloud</vt:lpstr>
      <vt:lpstr>Support for Docker in the Cloud</vt:lpstr>
      <vt:lpstr>Visibility to your Container Environments Splunk Add-On for Docker Universal Control Plane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Marc Chene</cp:lastModifiedBy>
  <cp:revision>112</cp:revision>
  <dcterms:created xsi:type="dcterms:W3CDTF">2010-04-12T23:12:02Z</dcterms:created>
  <dcterms:modified xsi:type="dcterms:W3CDTF">2016-06-17T22:57:21Z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