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rels" ContentType="application/vnd.openxmlformats-package.relationships+xml"/>
  <Default Extension="wdp" ContentType="image/vnd.ms-photo"/>
  <Default Extension="gif" ContentType="image/gif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notesMasterIdLst>
    <p:notesMasterId r:id="rId33"/>
  </p:notesMasterIdLst>
  <p:sldIdLst>
    <p:sldId id="256" r:id="rId5"/>
    <p:sldId id="275" r:id="rId6"/>
    <p:sldId id="276" r:id="rId7"/>
    <p:sldId id="267" r:id="rId8"/>
    <p:sldId id="306" r:id="rId9"/>
    <p:sldId id="277" r:id="rId10"/>
    <p:sldId id="279" r:id="rId11"/>
    <p:sldId id="280" r:id="rId12"/>
    <p:sldId id="281" r:id="rId13"/>
    <p:sldId id="303" r:id="rId14"/>
    <p:sldId id="278" r:id="rId15"/>
    <p:sldId id="273" r:id="rId16"/>
    <p:sldId id="299" r:id="rId17"/>
    <p:sldId id="290" r:id="rId18"/>
    <p:sldId id="282" r:id="rId19"/>
    <p:sldId id="286" r:id="rId20"/>
    <p:sldId id="287" r:id="rId21"/>
    <p:sldId id="291" r:id="rId22"/>
    <p:sldId id="304" r:id="rId23"/>
    <p:sldId id="288" r:id="rId24"/>
    <p:sldId id="302" r:id="rId25"/>
    <p:sldId id="297" r:id="rId26"/>
    <p:sldId id="295" r:id="rId27"/>
    <p:sldId id="298" r:id="rId28"/>
    <p:sldId id="294" r:id="rId29"/>
    <p:sldId id="301" r:id="rId30"/>
    <p:sldId id="305" r:id="rId31"/>
    <p:sldId id="263" r:id="rId3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99FF"/>
    <a:srgbClr val="FB00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45" autoAdjust="0"/>
    <p:restoredTop sz="71798"/>
  </p:normalViewPr>
  <p:slideViewPr>
    <p:cSldViewPr snapToGrid="0" snapToObjects="1">
      <p:cViewPr>
        <p:scale>
          <a:sx n="80" d="100"/>
          <a:sy n="80" d="100"/>
        </p:scale>
        <p:origin x="2664" y="127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3F0FEE-3F87-3340-B06F-0FEE5777D457}" type="datetimeFigureOut">
              <a:rPr lang="en-US" smtClean="0"/>
              <a:t>6/17/16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76261F-181C-D945-9D1F-B5879DD29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105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61F-181C-D945-9D1F-B5879DD2927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0156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an example</a:t>
            </a:r>
            <a:r>
              <a:rPr lang="en-US" baseline="0" dirty="0" smtClean="0"/>
              <a:t> of one of our customers – B2W the largest e-commerce provider in </a:t>
            </a:r>
            <a:r>
              <a:rPr lang="en-US" baseline="0" dirty="0" err="1" smtClean="0"/>
              <a:t>LatAm</a:t>
            </a:r>
            <a:endParaRPr lang="en-US" baseline="0" dirty="0" smtClean="0"/>
          </a:p>
          <a:p>
            <a:r>
              <a:rPr lang="en-US" baseline="0" dirty="0" smtClean="0"/>
              <a:t>Left hand side: a single service in v5 provided by 5 containers – one is offline. The </a:t>
            </a:r>
            <a:r>
              <a:rPr lang="en-US" baseline="0" dirty="0" err="1" smtClean="0"/>
              <a:t>conainers</a:t>
            </a:r>
            <a:r>
              <a:rPr lang="en-US" baseline="0" dirty="0" smtClean="0"/>
              <a:t> run on separate hosts in 2 datacenters.</a:t>
            </a:r>
          </a:p>
          <a:p>
            <a:r>
              <a:rPr lang="en-US" baseline="0" dirty="0" smtClean="0"/>
              <a:t>This is the technical part</a:t>
            </a:r>
          </a:p>
          <a:p>
            <a:endParaRPr lang="en-US" baseline="0" dirty="0" smtClean="0"/>
          </a:p>
          <a:p>
            <a:r>
              <a:rPr lang="en-US" baseline="0" dirty="0" smtClean="0"/>
              <a:t>Right hand side is a mess – all services communicate somehow to each other. Service dependencies and communication needs to be real-time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61F-181C-D945-9D1F-B5879DD2927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6506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a way simpler environment that shows the flow</a:t>
            </a:r>
            <a:r>
              <a:rPr lang="en-US" baseline="0" dirty="0" smtClean="0"/>
              <a:t> of transactional apps.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61F-181C-D945-9D1F-B5879DD2927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8257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61F-181C-D945-9D1F-B5879DD2927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9206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61F-181C-D945-9D1F-B5879DD2927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9828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Example of a small mushroom</a:t>
            </a:r>
            <a:r>
              <a:rPr lang="en-US" baseline="0" dirty="0" smtClean="0"/>
              <a:t> cloud effect</a:t>
            </a:r>
          </a:p>
          <a:p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Bottom:</a:t>
            </a:r>
            <a:r>
              <a:rPr lang="en-US" baseline="0" dirty="0" smtClean="0"/>
              <a:t> Hosts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Middle part: processes / containers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Top: services and applications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61F-181C-D945-9D1F-B5879DD2927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957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61F-181C-D945-9D1F-B5879DD2927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0781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61F-181C-D945-9D1F-B5879DD2927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2158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61F-181C-D945-9D1F-B5879DD2927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0007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61F-181C-D945-9D1F-B5879DD2927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5297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61F-181C-D945-9D1F-B5879DD2927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337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Who</a:t>
            </a:r>
            <a:r>
              <a:rPr lang="en-US" baseline="0" dirty="0" smtClean="0"/>
              <a:t> am I and what we do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Dynatrace</a:t>
            </a:r>
            <a:r>
              <a:rPr lang="en-US" baseline="0" dirty="0" smtClean="0"/>
              <a:t> the monitoring company with a solution for highly dynamic cloud and container environments</a:t>
            </a:r>
          </a:p>
          <a:p>
            <a:endParaRPr lang="en-US" baseline="0" dirty="0" smtClean="0"/>
          </a:p>
          <a:p>
            <a:r>
              <a:rPr lang="en-US" baseline="0" dirty="0" smtClean="0"/>
              <a:t>Many customers, lots of experience, production monitoring,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61F-181C-D945-9D1F-B5879DD2927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2550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61F-181C-D945-9D1F-B5879DD2927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2036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61F-181C-D945-9D1F-B5879DD2927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1787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61F-181C-D945-9D1F-B5879DD2927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749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</a:t>
            </a:r>
            <a:r>
              <a:rPr lang="en-US" baseline="0" dirty="0" smtClean="0"/>
              <a:t> are many campfire stories we could go into </a:t>
            </a:r>
            <a:r>
              <a:rPr lang="is-IS" baseline="0" dirty="0" smtClean="0"/>
              <a:t>… but today I’m gonna talk about the Mushroom Cloud Effect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Go into context here. Mushroom</a:t>
            </a:r>
            <a:r>
              <a:rPr lang="en-US" baseline="0" dirty="0" smtClean="0"/>
              <a:t> cloud effect we see very often in dynamic container </a:t>
            </a:r>
            <a:r>
              <a:rPr lang="en-US" baseline="0" dirty="0" err="1" smtClean="0"/>
              <a:t>environements</a:t>
            </a:r>
            <a:r>
              <a:rPr lang="en-US" baseline="0" dirty="0" smtClean="0"/>
              <a:t> with lots of </a:t>
            </a:r>
            <a:r>
              <a:rPr lang="en-US" baseline="0" dirty="0" err="1" smtClean="0"/>
              <a:t>microservices</a:t>
            </a:r>
            <a:r>
              <a:rPr lang="en-US" baseline="0" dirty="0" smtClean="0"/>
              <a:t>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61F-181C-D945-9D1F-B5879DD2927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550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61F-181C-D945-9D1F-B5879DD2927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3402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61F-181C-D945-9D1F-B5879DD2927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4445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61F-181C-D945-9D1F-B5879DD2927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5095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61F-181C-D945-9D1F-B5879DD2927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9418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 the services should work</a:t>
            </a:r>
            <a:r>
              <a:rPr lang="en-US" baseline="0" dirty="0" smtClean="0"/>
              <a:t> as designed</a:t>
            </a:r>
          </a:p>
          <a:p>
            <a:r>
              <a:rPr lang="en-US" baseline="0" dirty="0" smtClean="0"/>
              <a:t>You need to be careful of </a:t>
            </a:r>
            <a:r>
              <a:rPr lang="en-US" baseline="0" dirty="0" err="1" smtClean="0"/>
              <a:t>api</a:t>
            </a:r>
            <a:r>
              <a:rPr lang="en-US" baseline="0" dirty="0" smtClean="0"/>
              <a:t> and service compatibilities</a:t>
            </a:r>
          </a:p>
          <a:p>
            <a:r>
              <a:rPr lang="en-US" baseline="0" dirty="0" smtClean="0"/>
              <a:t>Additional complexity through feature sets cross geo-location availability</a:t>
            </a:r>
          </a:p>
          <a:p>
            <a:r>
              <a:rPr lang="en-US" baseline="0" dirty="0" smtClean="0"/>
              <a:t>Usually designed for zero downtime</a:t>
            </a:r>
          </a:p>
          <a:p>
            <a:endParaRPr lang="en-US" baseline="0" dirty="0" smtClean="0"/>
          </a:p>
          <a:p>
            <a:r>
              <a:rPr lang="en-US" baseline="0" dirty="0" smtClean="0"/>
              <a:t>Most of them apply to </a:t>
            </a:r>
            <a:r>
              <a:rPr lang="en-US" baseline="0" dirty="0" err="1" smtClean="0"/>
              <a:t>netflix</a:t>
            </a:r>
            <a:r>
              <a:rPr lang="en-US" baseline="0" dirty="0" smtClean="0"/>
              <a:t> website services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61F-181C-D945-9D1F-B5879DD2927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7289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However,</a:t>
            </a:r>
            <a:r>
              <a:rPr lang="en-US" baseline="0" dirty="0" smtClean="0"/>
              <a:t> running such services often done with </a:t>
            </a:r>
            <a:r>
              <a:rPr lang="en-US" baseline="0" dirty="0" err="1" smtClean="0"/>
              <a:t>paas</a:t>
            </a:r>
            <a:r>
              <a:rPr lang="en-US" baseline="0" dirty="0" smtClean="0"/>
              <a:t> or </a:t>
            </a:r>
            <a:r>
              <a:rPr lang="en-US" baseline="0" dirty="0" err="1" smtClean="0"/>
              <a:t>paas</a:t>
            </a:r>
            <a:r>
              <a:rPr lang="en-US" baseline="0" dirty="0" smtClean="0"/>
              <a:t> like systems</a:t>
            </a:r>
          </a:p>
          <a:p>
            <a:r>
              <a:rPr lang="en-US" dirty="0" smtClean="0"/>
              <a:t>Container based</a:t>
            </a:r>
          </a:p>
          <a:p>
            <a:r>
              <a:rPr lang="en-US" dirty="0" smtClean="0"/>
              <a:t>One</a:t>
            </a:r>
            <a:r>
              <a:rPr lang="en-US" baseline="0" dirty="0" smtClean="0"/>
              <a:t> container, one service</a:t>
            </a:r>
          </a:p>
          <a:p>
            <a:r>
              <a:rPr lang="en-US" baseline="0" dirty="0" smtClean="0"/>
              <a:t>One service, multiple containers – somewhere across different hosts</a:t>
            </a:r>
          </a:p>
          <a:p>
            <a:r>
              <a:rPr lang="en-US" baseline="0" dirty="0" smtClean="0"/>
              <a:t>Containers are ephemeral, regularly killed and started</a:t>
            </a:r>
          </a:p>
          <a:p>
            <a:endParaRPr lang="en-US" baseline="0" dirty="0" smtClean="0"/>
          </a:p>
          <a:p>
            <a:r>
              <a:rPr lang="en-US" baseline="0" dirty="0" smtClean="0"/>
              <a:t>Orchestration not only for scheduling but also for resilience at container level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6261F-181C-D945-9D1F-B5879DD2927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704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8ACDB3CC-F982-40F9-8DD6-BCC9AFBF44BD}" type="datetime1">
              <a:rPr lang="en-US" smtClean="0"/>
              <a:pPr/>
              <a:t>6/17/16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fld id="{AF88E988-FB04-AB4E-BE5A-59F242AF7F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00745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&amp; content [without top bar version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424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800" dirty="0"/>
          </a:p>
        </p:txBody>
      </p:sp>
      <p:sp>
        <p:nvSpPr>
          <p:cNvPr id="6" name="Title 27"/>
          <p:cNvSpPr>
            <a:spLocks noGrp="1"/>
          </p:cNvSpPr>
          <p:nvPr>
            <p:ph type="title"/>
          </p:nvPr>
        </p:nvSpPr>
        <p:spPr>
          <a:xfrm>
            <a:off x="670673" y="195929"/>
            <a:ext cx="7678724" cy="532956"/>
          </a:xfrm>
          <a:prstGeom prst="rect">
            <a:avLst/>
          </a:prstGeom>
        </p:spPr>
        <p:txBody>
          <a:bodyPr/>
          <a:lstStyle>
            <a:lvl1pPr algn="r">
              <a:defRPr sz="3000" b="1">
                <a:solidFill>
                  <a:schemeClr val="bg1"/>
                </a:solidFill>
                <a:latin typeface="+mj-lt"/>
                <a:ea typeface="Roboto" panose="02000000000000000000" pitchFamily="2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pl-PL" dirty="0"/>
          </a:p>
        </p:txBody>
      </p:sp>
      <p:sp>
        <p:nvSpPr>
          <p:cNvPr id="7" name="Text Placeholder 25"/>
          <p:cNvSpPr>
            <a:spLocks noGrp="1"/>
          </p:cNvSpPr>
          <p:nvPr>
            <p:ph type="body" sz="quarter" idx="10"/>
          </p:nvPr>
        </p:nvSpPr>
        <p:spPr>
          <a:xfrm>
            <a:off x="711843" y="1185548"/>
            <a:ext cx="7644089" cy="3343259"/>
          </a:xfrm>
          <a:prstGeom prst="rect">
            <a:avLst/>
          </a:prstGeom>
        </p:spPr>
        <p:txBody>
          <a:bodyPr/>
          <a:lstStyle>
            <a:lvl1pPr algn="r">
              <a:buClr>
                <a:schemeClr val="bg1"/>
              </a:buClr>
              <a:defRPr sz="1800">
                <a:solidFill>
                  <a:schemeClr val="bg1"/>
                </a:solidFill>
                <a:latin typeface="+mn-lt"/>
                <a:ea typeface="Roboto" panose="02000000000000000000" pitchFamily="2" charset="0"/>
              </a:defRPr>
            </a:lvl1pPr>
            <a:lvl2pPr algn="r">
              <a:buClr>
                <a:schemeClr val="bg1"/>
              </a:buClr>
              <a:defRPr sz="1800">
                <a:solidFill>
                  <a:schemeClr val="bg1"/>
                </a:solidFill>
                <a:latin typeface="+mn-lt"/>
              </a:defRPr>
            </a:lvl2pPr>
            <a:lvl3pPr algn="r">
              <a:buClr>
                <a:schemeClr val="bg1"/>
              </a:buClr>
              <a:defRPr sz="1800">
                <a:solidFill>
                  <a:schemeClr val="bg1"/>
                </a:solidFill>
                <a:latin typeface="+mn-lt"/>
              </a:defRPr>
            </a:lvl3pPr>
            <a:lvl4pPr algn="r">
              <a:buClr>
                <a:schemeClr val="bg1"/>
              </a:buClr>
              <a:defRPr sz="1800">
                <a:solidFill>
                  <a:schemeClr val="bg1"/>
                </a:solidFill>
                <a:latin typeface="+mn-lt"/>
              </a:defRPr>
            </a:lvl4pPr>
            <a:lvl5pPr algn="r">
              <a:buClr>
                <a:schemeClr val="bg1"/>
              </a:buClr>
              <a:defRPr sz="1800">
                <a:solidFill>
                  <a:schemeClr val="bg1"/>
                </a:solidFill>
                <a:latin typeface="+mn-lt"/>
              </a:defRPr>
            </a:lvl5pPr>
            <a:lvl6pPr algn="r">
              <a:buClr>
                <a:schemeClr val="bg1"/>
              </a:buClr>
              <a:defRPr sz="1800">
                <a:solidFill>
                  <a:schemeClr val="bg1"/>
                </a:solidFill>
              </a:defRPr>
            </a:lvl6pPr>
            <a:lvl7pPr algn="r">
              <a:buClr>
                <a:schemeClr val="bg1"/>
              </a:buClr>
              <a:defRPr sz="1800" i="0">
                <a:solidFill>
                  <a:schemeClr val="bg1"/>
                </a:solidFill>
              </a:defRPr>
            </a:lvl7pPr>
            <a:lvl8pPr marL="2400300" indent="0">
              <a:buClr>
                <a:schemeClr val="bg1"/>
              </a:buClr>
              <a:buNone/>
              <a:defRPr sz="1500">
                <a:solidFill>
                  <a:schemeClr val="bg1"/>
                </a:solidFill>
              </a:defRPr>
            </a:lvl8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0245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8C2560D-EC28-3B41-86E8-18F1CE0113B4}" type="datetimeFigureOut">
              <a:rPr lang="en-US" smtClean="0"/>
              <a:t>6/17/16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350"/>
          </a:p>
        </p:txBody>
      </p:sp>
    </p:spTree>
    <p:extLst>
      <p:ext uri="{BB962C8B-B14F-4D97-AF65-F5344CB8AC3E}">
        <p14:creationId xmlns:p14="http://schemas.microsoft.com/office/powerpoint/2010/main" val="2059967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 algn="l">
              <a:defRPr lang="en-US" sz="3200" b="0" kern="1200" smtClean="0">
                <a:solidFill>
                  <a:srgbClr val="2299FF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>
            <a:lvl1pPr>
              <a:buClr>
                <a:srgbClr val="2299FF"/>
              </a:buClr>
              <a:defRPr lang="en-US" sz="1800" b="1" kern="120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>
              <a:buClr>
                <a:srgbClr val="2299FF"/>
              </a:buClr>
              <a:defRPr lang="en-US" sz="1800" b="1" kern="120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>
              <a:buClr>
                <a:srgbClr val="2299FF"/>
              </a:buClr>
              <a:defRPr lang="en-US" sz="1800" b="1" kern="120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>
              <a:buClr>
                <a:srgbClr val="2299FF"/>
              </a:buClr>
              <a:defRPr lang="en-US" sz="1800" b="1" kern="1200" dirty="0" smtClean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>
              <a:defRPr lang="en-US" sz="1800" b="1" kern="1200" dirty="0" smtClean="0">
                <a:solidFill>
                  <a:srgbClr val="2299FF"/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8C2560D-EC28-3B41-86E8-18F1CE0113B4}" type="datetimeFigureOut">
              <a:rPr lang="en-US" smtClean="0"/>
              <a:t>6/17/16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4A9E7B99-7C3F-4BC3-B7B8-7E1F8C620B24}" type="datetime1">
              <a:rPr lang="en-US" smtClean="0"/>
              <a:pPr/>
              <a:t>6/17/16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1AF2B4D-6B12-4EDF-87BB-2B55CECB6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8C2560D-EC28-3B41-86E8-18F1CE0113B4}" type="datetimeFigureOut">
              <a:rPr lang="en-US" smtClean="0"/>
              <a:t>6/17/16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8C2560D-EC28-3B41-86E8-18F1CE0113B4}" type="datetimeFigureOut">
              <a:rPr lang="en-US" smtClean="0"/>
              <a:t>6/17/16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8C2560D-EC28-3B41-86E8-18F1CE0113B4}" type="datetimeFigureOut">
              <a:rPr lang="en-US" smtClean="0"/>
              <a:t>6/17/16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8C2560D-EC28-3B41-86E8-18F1CE0113B4}" type="datetimeFigureOut">
              <a:rPr lang="en-US" smtClean="0"/>
              <a:t>6/17/16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8C2560D-EC28-3B41-86E8-18F1CE0113B4}" type="datetimeFigureOut">
              <a:rPr lang="en-US" smtClean="0"/>
              <a:t>6/17/16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8C2560D-EC28-3B41-86E8-18F1CE0113B4}" type="datetimeFigureOut">
              <a:rPr lang="en-US" smtClean="0"/>
              <a:t>6/17/16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83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PT Setup-5.jpg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6667500" y="4735155"/>
            <a:ext cx="213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@</a:t>
            </a:r>
            <a:r>
              <a:rPr lang="en-US" sz="1400" dirty="0" err="1" smtClean="0">
                <a:solidFill>
                  <a:schemeClr val="bg1"/>
                </a:solidFill>
              </a:rPr>
              <a:t>mayralois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9720" y="4876800"/>
            <a:ext cx="924562" cy="16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58" r:id="rId3"/>
    <p:sldLayoutId id="2147493459" r:id="rId4"/>
    <p:sldLayoutId id="2147493460" r:id="rId5"/>
    <p:sldLayoutId id="2147493461" r:id="rId6"/>
    <p:sldLayoutId id="2147493462" r:id="rId7"/>
    <p:sldLayoutId id="2147493463" r:id="rId8"/>
    <p:sldLayoutId id="2147493464" r:id="rId9"/>
    <p:sldLayoutId id="2147493465" r:id="rId10"/>
    <p:sldLayoutId id="2147493466" r:id="rId11"/>
    <p:sldLayoutId id="2147493468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4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4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8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tiff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microsoft.com/office/2007/relationships/hdphoto" Target="../media/hdphoto1.wdp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01539" y="-148810"/>
            <a:ext cx="7479407" cy="4993086"/>
          </a:xfrm>
          <a:prstGeom prst="rect">
            <a:avLst/>
          </a:prstGeom>
        </p:spPr>
      </p:pic>
      <p:pic>
        <p:nvPicPr>
          <p:cNvPr id="6" name="Picture 5" descr="01-Frame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544"/>
            <a:ext cx="9144000" cy="514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41454" y="1778000"/>
            <a:ext cx="3643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2299FF"/>
                </a:solidFill>
                <a:latin typeface="Arial"/>
                <a:cs typeface="Arial"/>
              </a:rPr>
              <a:t>Mushroom Cloud Effect</a:t>
            </a:r>
            <a:endParaRPr lang="en-US" b="1" dirty="0">
              <a:solidFill>
                <a:srgbClr val="2299FF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10665" y="2070362"/>
            <a:ext cx="3148061" cy="1426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200"/>
              </a:lnSpc>
            </a:pPr>
            <a:endParaRPr lang="en-US" sz="3200" b="1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lnSpc>
                <a:spcPts val="5200"/>
              </a:lnSpc>
            </a:pPr>
            <a:r>
              <a:rPr lang="en-US" sz="3200" b="1" dirty="0" smtClean="0">
                <a:solidFill>
                  <a:schemeClr val="bg1"/>
                </a:solidFill>
                <a:latin typeface="Arial"/>
                <a:cs typeface="Arial"/>
              </a:rPr>
              <a:t>Alois Mayr</a:t>
            </a:r>
            <a:endParaRPr lang="en-US" sz="32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41454" y="3394364"/>
            <a:ext cx="3999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  <a:latin typeface="Arial"/>
                <a:cs typeface="Arial"/>
              </a:rPr>
              <a:t>Technology Lead – </a:t>
            </a:r>
            <a:r>
              <a:rPr lang="en-US" b="1" dirty="0" err="1" smtClean="0">
                <a:solidFill>
                  <a:srgbClr val="FFFFFF"/>
                </a:solidFill>
                <a:latin typeface="Arial"/>
                <a:cs typeface="Arial"/>
              </a:rPr>
              <a:t>Dynatrace</a:t>
            </a:r>
            <a:endParaRPr lang="en-US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9720" y="4876800"/>
            <a:ext cx="924562" cy="16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56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Deployments are no Longer Static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392652" y="847836"/>
            <a:ext cx="8492351" cy="3910383"/>
            <a:chOff x="570545" y="1361588"/>
            <a:chExt cx="10933458" cy="5034411"/>
          </a:xfrm>
        </p:grpSpPr>
        <p:sp>
          <p:nvSpPr>
            <p:cNvPr id="4" name="TextBox 3"/>
            <p:cNvSpPr txBox="1"/>
            <p:nvPr/>
          </p:nvSpPr>
          <p:spPr>
            <a:xfrm>
              <a:off x="570545" y="5563882"/>
              <a:ext cx="2408351" cy="8321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7:00 a.m.</a:t>
              </a:r>
            </a:p>
            <a:p>
              <a:r>
                <a:rPr lang="en-US" sz="1200" dirty="0" smtClean="0"/>
                <a:t>Low load, service running</a:t>
              </a:r>
            </a:p>
            <a:p>
              <a:r>
                <a:rPr lang="en-US" sz="1200" dirty="0" smtClean="0"/>
                <a:t>with minimum redundancy</a:t>
              </a:r>
              <a:endParaRPr lang="en-US" sz="1200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412268" y="5069519"/>
              <a:ext cx="3005527" cy="8321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12:00 </a:t>
              </a:r>
              <a:r>
                <a:rPr lang="en-US" sz="1200" b="1" dirty="0"/>
                <a:t>p</a:t>
              </a:r>
              <a:r>
                <a:rPr lang="en-US" sz="1200" b="1" dirty="0" smtClean="0"/>
                <a:t>.m.</a:t>
              </a:r>
            </a:p>
            <a:p>
              <a:r>
                <a:rPr lang="en-US" sz="1200" dirty="0" smtClean="0"/>
                <a:t>Scaled up service during peak load</a:t>
              </a:r>
            </a:p>
            <a:p>
              <a:r>
                <a:rPr lang="en-US" sz="1200" dirty="0" smtClean="0"/>
                <a:t>with failover of problematic node </a:t>
              </a:r>
              <a:endParaRPr lang="en-US" sz="12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575016" y="4955065"/>
              <a:ext cx="2879472" cy="8321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7</a:t>
              </a:r>
              <a:r>
                <a:rPr lang="en-US" sz="1200" b="1" dirty="0" smtClean="0"/>
                <a:t>:00 </a:t>
              </a:r>
              <a:r>
                <a:rPr lang="en-US" sz="1200" b="1" dirty="0"/>
                <a:t>p</a:t>
              </a:r>
              <a:r>
                <a:rPr lang="en-US" sz="1200" b="1" dirty="0" smtClean="0"/>
                <a:t>.m.</a:t>
              </a:r>
            </a:p>
            <a:p>
              <a:r>
                <a:rPr lang="en-US" sz="1200" dirty="0" smtClean="0"/>
                <a:t>Scaled back down to lower load, </a:t>
              </a:r>
              <a:br>
                <a:rPr lang="en-US" sz="1200" dirty="0" smtClean="0"/>
              </a:br>
              <a:r>
                <a:rPr lang="en-US" sz="1200" dirty="0" smtClean="0"/>
                <a:t>move to different geolocation</a:t>
              </a:r>
              <a:endParaRPr lang="en-US" sz="1200" dirty="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0545" y="1361588"/>
              <a:ext cx="3400434" cy="418894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269" y="1361588"/>
              <a:ext cx="3596790" cy="370578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75016" y="1361588"/>
              <a:ext cx="2928987" cy="36081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566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Anatomy of dynamic environments</a:t>
            </a:r>
            <a:endParaRPr lang="en-US" dirty="0"/>
          </a:p>
        </p:txBody>
      </p:sp>
      <p:pic>
        <p:nvPicPr>
          <p:cNvPr id="5" name="Picture 4" descr="real-time-dependency-analysis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65100"/>
            <a:ext cx="9144000" cy="5397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410833" y="4866501"/>
            <a:ext cx="273316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https://</a:t>
            </a:r>
            <a:r>
              <a:rPr lang="en-US" sz="1200" dirty="0" err="1">
                <a:solidFill>
                  <a:srgbClr val="FFFFFF"/>
                </a:solidFill>
              </a:rPr>
              <a:t>www.dynatrace.com</a:t>
            </a:r>
            <a:r>
              <a:rPr lang="en-US" sz="1200" dirty="0">
                <a:solidFill>
                  <a:srgbClr val="FFFFFF"/>
                </a:solidFill>
              </a:rPr>
              <a:t>/en/ruxit/</a:t>
            </a:r>
          </a:p>
        </p:txBody>
      </p:sp>
    </p:spTree>
    <p:extLst>
      <p:ext uri="{BB962C8B-B14F-4D97-AF65-F5344CB8AC3E}">
        <p14:creationId xmlns:p14="http://schemas.microsoft.com/office/powerpoint/2010/main" val="108653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 About (Service) Dependencies</a:t>
            </a:r>
            <a:endParaRPr lang="en-US" dirty="0"/>
          </a:p>
        </p:txBody>
      </p:sp>
      <p:pic>
        <p:nvPicPr>
          <p:cNvPr id="5" name="Picture 4" descr="Screen Shot 2016-03-09 at 10.12.45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0350" y="1063229"/>
            <a:ext cx="6083300" cy="3073400"/>
          </a:xfrm>
          <a:prstGeom prst="rect">
            <a:avLst/>
          </a:prstGeom>
          <a:ln>
            <a:solidFill>
              <a:srgbClr val="C8C6BD"/>
            </a:solidFill>
          </a:ln>
        </p:spPr>
      </p:pic>
    </p:spTree>
    <p:extLst>
      <p:ext uri="{BB962C8B-B14F-4D97-AF65-F5344CB8AC3E}">
        <p14:creationId xmlns:p14="http://schemas.microsoft.com/office/powerpoint/2010/main" val="1965897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Failing containers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1500" y="1200151"/>
            <a:ext cx="4597400" cy="3394472"/>
          </a:xfrm>
        </p:spPr>
        <p:txBody>
          <a:bodyPr/>
          <a:lstStyle/>
          <a:p>
            <a:pPr marL="0" indent="0">
              <a:buNone/>
            </a:pPr>
            <a:r>
              <a:rPr lang="is-IS" smtClean="0"/>
              <a:t>…m</a:t>
            </a:r>
            <a:r>
              <a:rPr lang="en-US" dirty="0" smtClean="0"/>
              <a:t>ay or may not have an (immediate) impact to service performance</a:t>
            </a:r>
          </a:p>
          <a:p>
            <a:endParaRPr lang="en-US" dirty="0"/>
          </a:p>
        </p:txBody>
      </p:sp>
      <p:grpSp>
        <p:nvGrpSpPr>
          <p:cNvPr id="39" name="Group 38"/>
          <p:cNvGrpSpPr/>
          <p:nvPr/>
        </p:nvGrpSpPr>
        <p:grpSpPr>
          <a:xfrm>
            <a:off x="555492" y="1200151"/>
            <a:ext cx="3419608" cy="3187699"/>
            <a:chOff x="317500" y="1799828"/>
            <a:chExt cx="4254500" cy="3965971"/>
          </a:xfrm>
        </p:grpSpPr>
        <p:pic>
          <p:nvPicPr>
            <p:cNvPr id="4" name="Picture 3" descr="real-time-dependency-analysis.png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7500" y="1799828"/>
              <a:ext cx="4254500" cy="3965971"/>
            </a:xfrm>
            <a:prstGeom prst="rect">
              <a:avLst/>
            </a:prstGeom>
          </p:spPr>
        </p:pic>
        <p:grpSp>
          <p:nvGrpSpPr>
            <p:cNvPr id="19" name="Group 18"/>
            <p:cNvGrpSpPr/>
            <p:nvPr/>
          </p:nvGrpSpPr>
          <p:grpSpPr>
            <a:xfrm>
              <a:off x="3867640" y="3111499"/>
              <a:ext cx="369283" cy="372865"/>
              <a:chOff x="7454900" y="1063229"/>
              <a:chExt cx="368300" cy="371872"/>
            </a:xfrm>
          </p:grpSpPr>
          <p:cxnSp>
            <p:nvCxnSpPr>
              <p:cNvPr id="20" name="Straight Connector 19"/>
              <p:cNvCxnSpPr/>
              <p:nvPr/>
            </p:nvCxnSpPr>
            <p:spPr>
              <a:xfrm>
                <a:off x="7454900" y="1063229"/>
                <a:ext cx="368300" cy="371871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flipV="1">
                <a:off x="7454900" y="1063229"/>
                <a:ext cx="368300" cy="371872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0" name="Picture 39" descr="Screen Shot 2016-03-09 at 10.12.45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2112" y="2050439"/>
            <a:ext cx="4204688" cy="2124289"/>
          </a:xfrm>
          <a:prstGeom prst="rect">
            <a:avLst/>
          </a:prstGeom>
          <a:ln>
            <a:solidFill>
              <a:srgbClr val="C8C6BD"/>
            </a:solidFill>
          </a:ln>
        </p:spPr>
      </p:pic>
      <p:sp>
        <p:nvSpPr>
          <p:cNvPr id="51" name="Freeform 50"/>
          <p:cNvSpPr/>
          <p:nvPr/>
        </p:nvSpPr>
        <p:spPr>
          <a:xfrm>
            <a:off x="3784600" y="1524000"/>
            <a:ext cx="2592250" cy="2865017"/>
          </a:xfrm>
          <a:custGeom>
            <a:avLst/>
            <a:gdLst>
              <a:gd name="connsiteX0" fmla="*/ 0 w 2592250"/>
              <a:gd name="connsiteY0" fmla="*/ 0 h 2865017"/>
              <a:gd name="connsiteX1" fmla="*/ 444500 w 2592250"/>
              <a:gd name="connsiteY1" fmla="*/ 2679700 h 2865017"/>
              <a:gd name="connsiteX2" fmla="*/ 2590800 w 2592250"/>
              <a:gd name="connsiteY2" fmla="*/ 2616200 h 2865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92250" h="2865017">
                <a:moveTo>
                  <a:pt x="0" y="0"/>
                </a:moveTo>
                <a:cubicBezTo>
                  <a:pt x="6350" y="1121833"/>
                  <a:pt x="12700" y="2243667"/>
                  <a:pt x="444500" y="2679700"/>
                </a:cubicBezTo>
                <a:cubicBezTo>
                  <a:pt x="876300" y="3115733"/>
                  <a:pt x="2650067" y="2650067"/>
                  <a:pt x="2590800" y="2616200"/>
                </a:cubicBezTo>
              </a:path>
            </a:pathLst>
          </a:custGeom>
          <a:noFill/>
          <a:ln w="25400">
            <a:solidFill>
              <a:srgbClr val="2299FF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01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38726" y="1672359"/>
            <a:ext cx="8532091" cy="1426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200"/>
              </a:lnSpc>
            </a:pPr>
            <a:r>
              <a:rPr lang="en-US" sz="4000" dirty="0" smtClean="0"/>
              <a:t>Cascading </a:t>
            </a:r>
            <a:r>
              <a:rPr lang="en-US" sz="4000" smtClean="0"/>
              <a:t>Failures Lead </a:t>
            </a:r>
            <a:r>
              <a:rPr lang="en-US" sz="4000" dirty="0" smtClean="0"/>
              <a:t>to a</a:t>
            </a:r>
            <a:br>
              <a:rPr lang="en-US" sz="4000" dirty="0" smtClean="0"/>
            </a:br>
            <a:r>
              <a:rPr lang="en-US" sz="4000" dirty="0" smtClean="0"/>
              <a:t>Mushroom Cloud Effect</a:t>
            </a:r>
            <a:endParaRPr lang="en-US" sz="3800" b="1" dirty="0">
              <a:solidFill>
                <a:srgbClr val="2299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975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ntitled2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316" y="287270"/>
            <a:ext cx="8408058" cy="476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813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64 -0.02562 L 0.3566 -0.303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98" y="-1388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22000" y="22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The </a:t>
            </a:r>
            <a:r>
              <a:rPr lang="en-US" b="0" dirty="0"/>
              <a:t>Hungry Container </a:t>
            </a:r>
            <a:r>
              <a:rPr lang="en-US" b="0" dirty="0" smtClean="0"/>
              <a:t>Breakdown</a:t>
            </a:r>
            <a:endParaRPr lang="en-US" b="0" dirty="0"/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b="0" dirty="0" smtClean="0"/>
              <a:t>Shared </a:t>
            </a:r>
            <a:r>
              <a:rPr lang="en-US" b="0" dirty="0" smtClean="0">
                <a:latin typeface="Consolas" charset="0"/>
                <a:ea typeface="Consolas" charset="0"/>
                <a:cs typeface="Consolas" charset="0"/>
              </a:rPr>
              <a:t>/logs</a:t>
            </a:r>
            <a:r>
              <a:rPr lang="en-US" b="0" dirty="0" smtClean="0"/>
              <a:t> partition on host</a:t>
            </a:r>
          </a:p>
          <a:p>
            <a:pPr algn="l"/>
            <a:r>
              <a:rPr lang="en-US" b="0" dirty="0" smtClean="0"/>
              <a:t>No log rotation, no archiving for app logs</a:t>
            </a:r>
          </a:p>
          <a:p>
            <a:pPr algn="l"/>
            <a:r>
              <a:rPr lang="en-US" b="0" dirty="0" smtClean="0"/>
              <a:t>No proper log management used for </a:t>
            </a:r>
            <a:r>
              <a:rPr lang="en-US" b="0" dirty="0" err="1" smtClean="0"/>
              <a:t>Docker</a:t>
            </a:r>
            <a:r>
              <a:rPr lang="en-US" b="0" dirty="0" smtClean="0"/>
              <a:t> environment</a:t>
            </a:r>
          </a:p>
          <a:p>
            <a:pPr algn="l"/>
            <a:r>
              <a:rPr lang="en-US" b="0" dirty="0" smtClean="0">
                <a:solidFill>
                  <a:srgbClr val="FB003F"/>
                </a:solidFill>
              </a:rPr>
              <a:t>Shared </a:t>
            </a:r>
            <a:r>
              <a:rPr lang="en-US" b="0" dirty="0" smtClean="0">
                <a:solidFill>
                  <a:srgbClr val="FB003F"/>
                </a:solidFill>
                <a:latin typeface="Consolas" charset="0"/>
                <a:ea typeface="Consolas" charset="0"/>
                <a:cs typeface="Consolas" charset="0"/>
              </a:rPr>
              <a:t>/logs</a:t>
            </a:r>
            <a:r>
              <a:rPr lang="en-US" b="0" dirty="0" smtClean="0">
                <a:solidFill>
                  <a:srgbClr val="FB003F"/>
                </a:solidFill>
              </a:rPr>
              <a:t> partition ran out of space</a:t>
            </a:r>
          </a:p>
          <a:p>
            <a:pPr algn="l"/>
            <a:endParaRPr lang="en-US" b="0" dirty="0" smtClean="0"/>
          </a:p>
          <a:p>
            <a:pPr algn="l"/>
            <a:endParaRPr lang="en-US" b="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457199" y="524383"/>
            <a:ext cx="5723467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200"/>
              </a:lnSpc>
            </a:pPr>
            <a:r>
              <a:rPr lang="en-US" b="1" dirty="0" smtClean="0">
                <a:solidFill>
                  <a:srgbClr val="FB003F"/>
                </a:solidFill>
                <a:latin typeface="Arial"/>
                <a:cs typeface="Arial"/>
              </a:rPr>
              <a:t>What was the problem?</a:t>
            </a:r>
            <a:endParaRPr lang="en-US" b="1" dirty="0">
              <a:solidFill>
                <a:srgbClr val="FB003F"/>
              </a:solidFill>
              <a:latin typeface="Arial"/>
              <a:cs typeface="Arial"/>
            </a:endParaRPr>
          </a:p>
        </p:txBody>
      </p:sp>
      <p:pic>
        <p:nvPicPr>
          <p:cNvPr id="6" name="Picture 5" descr="Untitled2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8852" y="524383"/>
            <a:ext cx="1931806" cy="1094160"/>
          </a:xfrm>
          <a:prstGeom prst="rect">
            <a:avLst/>
          </a:prstGeom>
        </p:spPr>
      </p:pic>
      <p:pic>
        <p:nvPicPr>
          <p:cNvPr id="8" name="Picture 7" descr="Untitled2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199" y="3283210"/>
            <a:ext cx="3600000" cy="3272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045" y="1283565"/>
            <a:ext cx="415369" cy="37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433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The </a:t>
            </a:r>
            <a:r>
              <a:rPr lang="en-US" b="0" dirty="0"/>
              <a:t>Hungry Container </a:t>
            </a:r>
            <a:r>
              <a:rPr lang="en-US" b="0" dirty="0" smtClean="0"/>
              <a:t>Breakdown</a:t>
            </a:r>
            <a:endParaRPr lang="en-US" b="0" dirty="0"/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b="0" dirty="0" smtClean="0"/>
              <a:t>Container </a:t>
            </a:r>
            <a:r>
              <a:rPr lang="en-US" b="0" dirty="0"/>
              <a:t>health checks failed</a:t>
            </a:r>
          </a:p>
          <a:p>
            <a:pPr algn="l"/>
            <a:r>
              <a:rPr lang="en-US" b="0" dirty="0" smtClean="0"/>
              <a:t>Orchestration killed container and </a:t>
            </a:r>
            <a:r>
              <a:rPr lang="en-US" b="0" dirty="0"/>
              <a:t>rescheduled new </a:t>
            </a:r>
            <a:r>
              <a:rPr lang="en-US" b="0" dirty="0" smtClean="0"/>
              <a:t>one</a:t>
            </a:r>
          </a:p>
          <a:p>
            <a:pPr algn="l"/>
            <a:r>
              <a:rPr lang="en-US" b="0" dirty="0" smtClean="0"/>
              <a:t>Still no free space on </a:t>
            </a:r>
            <a:r>
              <a:rPr lang="en-US" b="0" dirty="0" smtClean="0">
                <a:latin typeface="Consolas" charset="0"/>
                <a:ea typeface="Consolas" charset="0"/>
                <a:cs typeface="Consolas" charset="0"/>
              </a:rPr>
              <a:t>/logs</a:t>
            </a:r>
          </a:p>
          <a:p>
            <a:pPr algn="l"/>
            <a:r>
              <a:rPr lang="en-US" b="0" dirty="0" smtClean="0">
                <a:sym typeface="Wingdings"/>
              </a:rPr>
              <a:t>Termination and rescheduling</a:t>
            </a:r>
          </a:p>
          <a:p>
            <a:pPr algn="l"/>
            <a:r>
              <a:rPr lang="en-US" b="0" dirty="0" smtClean="0">
                <a:latin typeface="Consolas" panose="020B0609020204030204" pitchFamily="49" charset="0"/>
                <a:cs typeface="Consolas" panose="020B0609020204030204" pitchFamily="49" charset="0"/>
                <a:sym typeface="Wingdings"/>
              </a:rPr>
              <a:t>/</a:t>
            </a:r>
            <a:r>
              <a:rPr lang="en-US" b="0" dirty="0" err="1" smtClean="0">
                <a:latin typeface="Consolas" panose="020B0609020204030204" pitchFamily="49" charset="0"/>
                <a:cs typeface="Consolas" panose="020B0609020204030204" pitchFamily="49" charset="0"/>
                <a:sym typeface="Wingdings"/>
              </a:rPr>
              <a:t>var</a:t>
            </a:r>
            <a:r>
              <a:rPr lang="en-US" b="0" dirty="0" smtClean="0">
                <a:latin typeface="Consolas" panose="020B0609020204030204" pitchFamily="49" charset="0"/>
                <a:cs typeface="Consolas" panose="020B0609020204030204" pitchFamily="49" charset="0"/>
                <a:sym typeface="Wingdings"/>
              </a:rPr>
              <a:t>/lib/</a:t>
            </a:r>
            <a:r>
              <a:rPr lang="en-US" b="0" dirty="0" err="1" smtClean="0">
                <a:latin typeface="Consolas" panose="020B0609020204030204" pitchFamily="49" charset="0"/>
                <a:cs typeface="Consolas" panose="020B0609020204030204" pitchFamily="49" charset="0"/>
                <a:sym typeface="Wingdings"/>
              </a:rPr>
              <a:t>docker</a:t>
            </a:r>
            <a:r>
              <a:rPr lang="en-US" b="0" dirty="0" smtClean="0">
                <a:latin typeface="Consolas" panose="020B0609020204030204" pitchFamily="49" charset="0"/>
                <a:cs typeface="Consolas" panose="020B0609020204030204" pitchFamily="49" charset="0"/>
                <a:sym typeface="Wingdings"/>
              </a:rPr>
              <a:t> </a:t>
            </a:r>
            <a:r>
              <a:rPr lang="en-US" b="0" dirty="0" smtClean="0">
                <a:sym typeface="Wingdings"/>
              </a:rPr>
              <a:t>ran out of space</a:t>
            </a:r>
            <a:endParaRPr lang="en-US" b="0" dirty="0"/>
          </a:p>
          <a:p>
            <a:pPr algn="l"/>
            <a:r>
              <a:rPr lang="en-US" b="0" dirty="0" smtClean="0">
                <a:solidFill>
                  <a:srgbClr val="FB003F"/>
                </a:solidFill>
              </a:rPr>
              <a:t>Cluster nodes were no longer able to run any containers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199" y="524383"/>
            <a:ext cx="5723467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200"/>
              </a:lnSpc>
            </a:pPr>
            <a:r>
              <a:rPr lang="en-US" b="1" dirty="0">
                <a:solidFill>
                  <a:srgbClr val="FB003F"/>
                </a:solidFill>
                <a:latin typeface="Arial"/>
                <a:cs typeface="Arial"/>
              </a:rPr>
              <a:t>How the </a:t>
            </a:r>
            <a:r>
              <a:rPr lang="en-US" b="1" dirty="0" smtClean="0">
                <a:solidFill>
                  <a:srgbClr val="FB003F"/>
                </a:solidFill>
                <a:latin typeface="Arial"/>
                <a:cs typeface="Arial"/>
              </a:rPr>
              <a:t>problem has </a:t>
            </a:r>
            <a:r>
              <a:rPr lang="en-US" b="1" dirty="0">
                <a:solidFill>
                  <a:srgbClr val="FB003F"/>
                </a:solidFill>
                <a:latin typeface="Arial"/>
                <a:cs typeface="Arial"/>
              </a:rPr>
              <a:t>evolved over </a:t>
            </a:r>
            <a:r>
              <a:rPr lang="en-US" b="1" dirty="0" smtClean="0">
                <a:solidFill>
                  <a:srgbClr val="FB003F"/>
                </a:solidFill>
                <a:latin typeface="Arial"/>
                <a:cs typeface="Arial"/>
              </a:rPr>
              <a:t>time?</a:t>
            </a:r>
            <a:endParaRPr lang="en-US" b="1" dirty="0">
              <a:solidFill>
                <a:srgbClr val="FB003F"/>
              </a:solidFill>
              <a:latin typeface="Arial"/>
              <a:cs typeface="Arial"/>
            </a:endParaRPr>
          </a:p>
        </p:txBody>
      </p:sp>
      <p:pic>
        <p:nvPicPr>
          <p:cNvPr id="6" name="Picture 5" descr="Untitled2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8852" y="524383"/>
            <a:ext cx="1931806" cy="1094160"/>
          </a:xfrm>
          <a:prstGeom prst="rect">
            <a:avLst/>
          </a:prstGeom>
        </p:spPr>
      </p:pic>
      <p:pic>
        <p:nvPicPr>
          <p:cNvPr id="8" name="Picture 7" descr="Untitled2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198" y="3328617"/>
            <a:ext cx="3600000" cy="1486342"/>
          </a:xfrm>
          <a:prstGeom prst="rect">
            <a:avLst/>
          </a:prstGeom>
        </p:spPr>
      </p:pic>
      <p:sp>
        <p:nvSpPr>
          <p:cNvPr id="19" name="Circular Arrow 18"/>
          <p:cNvSpPr/>
          <p:nvPr/>
        </p:nvSpPr>
        <p:spPr>
          <a:xfrm>
            <a:off x="57193" y="1283565"/>
            <a:ext cx="800010" cy="914400"/>
          </a:xfrm>
          <a:prstGeom prst="circularArrow">
            <a:avLst>
              <a:gd name="adj1" fmla="val 676"/>
              <a:gd name="adj2" fmla="val 1142319"/>
              <a:gd name="adj3" fmla="val 15094144"/>
              <a:gd name="adj4" fmla="val 5655469"/>
              <a:gd name="adj5" fmla="val 1159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045" y="1283565"/>
            <a:ext cx="415369" cy="37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903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The </a:t>
            </a:r>
            <a:r>
              <a:rPr lang="en-US" b="0" dirty="0"/>
              <a:t>Hungry Container </a:t>
            </a:r>
            <a:r>
              <a:rPr lang="en-US" b="0" dirty="0" smtClean="0"/>
              <a:t>Breakdown</a:t>
            </a:r>
            <a:endParaRPr lang="en-US" b="0" dirty="0"/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b="0" dirty="0" smtClean="0"/>
              <a:t>Services at the top of the graph</a:t>
            </a:r>
          </a:p>
          <a:p>
            <a:pPr algn="l"/>
            <a:r>
              <a:rPr lang="en-US" b="0" dirty="0" smtClean="0"/>
              <a:t>Increased failure rates</a:t>
            </a:r>
          </a:p>
          <a:p>
            <a:pPr algn="l"/>
            <a:r>
              <a:rPr lang="en-US" b="0" dirty="0" smtClean="0"/>
              <a:t>Lots of depending Tomcat and DB services affected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199" y="524383"/>
            <a:ext cx="5723467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200"/>
              </a:lnSpc>
            </a:pPr>
            <a:r>
              <a:rPr lang="en-US" b="1" dirty="0">
                <a:solidFill>
                  <a:srgbClr val="FB003F"/>
                </a:solidFill>
                <a:latin typeface="Arial"/>
                <a:cs typeface="Arial"/>
              </a:rPr>
              <a:t>How the </a:t>
            </a:r>
            <a:r>
              <a:rPr lang="en-US" b="1">
                <a:solidFill>
                  <a:srgbClr val="FB003F"/>
                </a:solidFill>
                <a:latin typeface="Arial"/>
                <a:cs typeface="Arial"/>
              </a:rPr>
              <a:t>problem </a:t>
            </a:r>
            <a:r>
              <a:rPr lang="en-US" b="1" smtClean="0">
                <a:solidFill>
                  <a:srgbClr val="FB003F"/>
                </a:solidFill>
                <a:latin typeface="Arial"/>
                <a:cs typeface="Arial"/>
              </a:rPr>
              <a:t>affected services</a:t>
            </a:r>
            <a:r>
              <a:rPr lang="en-US" b="1">
                <a:solidFill>
                  <a:srgbClr val="FB003F"/>
                </a:solidFill>
                <a:latin typeface="Arial"/>
                <a:cs typeface="Arial"/>
              </a:rPr>
              <a:t>?</a:t>
            </a:r>
            <a:endParaRPr lang="en-US" b="1" dirty="0">
              <a:solidFill>
                <a:srgbClr val="FB003F"/>
              </a:solidFill>
              <a:latin typeface="Arial"/>
              <a:cs typeface="Arial"/>
            </a:endParaRPr>
          </a:p>
        </p:txBody>
      </p:sp>
      <p:pic>
        <p:nvPicPr>
          <p:cNvPr id="6" name="Picture 5" descr="Untitled2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8852" y="524383"/>
            <a:ext cx="1931806" cy="1094160"/>
          </a:xfrm>
          <a:prstGeom prst="rect">
            <a:avLst/>
          </a:prstGeom>
        </p:spPr>
      </p:pic>
      <p:pic>
        <p:nvPicPr>
          <p:cNvPr id="9" name="Picture 8" descr="Untitled2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8799" y="2546450"/>
            <a:ext cx="5548059" cy="14758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 descr="Untitled2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199" y="3163174"/>
            <a:ext cx="3600000" cy="14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045" y="1283565"/>
            <a:ext cx="415369" cy="37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267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25759"/>
            <a:ext cx="9144000" cy="5187697"/>
          </a:xfrm>
        </p:spPr>
      </p:pic>
    </p:spTree>
    <p:extLst>
      <p:ext uri="{BB962C8B-B14F-4D97-AF65-F5344CB8AC3E}">
        <p14:creationId xmlns:p14="http://schemas.microsoft.com/office/powerpoint/2010/main" val="143695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38724" y="2665314"/>
            <a:ext cx="8532091" cy="1426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200"/>
              </a:lnSpc>
            </a:pPr>
            <a:r>
              <a:rPr lang="en-US" sz="4000" dirty="0" smtClean="0"/>
              <a:t>Monitoring for Highly Dynamic</a:t>
            </a:r>
            <a:br>
              <a:rPr lang="en-US" sz="4000" dirty="0" smtClean="0"/>
            </a:br>
            <a:r>
              <a:rPr lang="en-US" sz="4000" dirty="0" smtClean="0"/>
              <a:t>Container Environments</a:t>
            </a:r>
            <a:endParaRPr lang="en-US" sz="3800" b="1" dirty="0">
              <a:solidFill>
                <a:srgbClr val="2299FF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8603" y="331946"/>
            <a:ext cx="3928897" cy="5082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0" y="931939"/>
            <a:ext cx="7385644" cy="161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57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The </a:t>
            </a:r>
            <a:r>
              <a:rPr lang="en-US" b="0" dirty="0"/>
              <a:t>Hungry Container </a:t>
            </a:r>
            <a:r>
              <a:rPr lang="en-US" b="0" dirty="0" smtClean="0"/>
              <a:t>Breakdown</a:t>
            </a:r>
            <a:endParaRPr lang="en-US" b="0" dirty="0"/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00050" lvl="1" indent="0">
              <a:buNone/>
            </a:pPr>
            <a:r>
              <a:rPr lang="en-US" b="0" dirty="0" smtClean="0"/>
              <a:t>Log management tools for app logs</a:t>
            </a:r>
          </a:p>
          <a:p>
            <a:pPr marL="400050" lvl="1" indent="0">
              <a:buNone/>
            </a:pPr>
            <a:r>
              <a:rPr lang="en-US" sz="1500" b="0" dirty="0">
                <a:latin typeface="Consolas"/>
                <a:cs typeface="Consolas"/>
              </a:rPr>
              <a:t>--log-driver=</a:t>
            </a:r>
            <a:r>
              <a:rPr lang="en-US" sz="1500" b="0" dirty="0" err="1">
                <a:latin typeface="Consolas"/>
                <a:cs typeface="Consolas"/>
              </a:rPr>
              <a:t>none|syslog</a:t>
            </a:r>
            <a:endParaRPr lang="en-US" sz="1500" b="0" dirty="0">
              <a:latin typeface="Consolas"/>
              <a:cs typeface="Consolas"/>
            </a:endParaRPr>
          </a:p>
          <a:p>
            <a:pPr marL="400050" lvl="1" indent="0">
              <a:buNone/>
            </a:pPr>
            <a:endParaRPr lang="en-US" b="0" dirty="0" smtClean="0"/>
          </a:p>
          <a:p>
            <a:pPr marL="400050" lvl="1" indent="0">
              <a:buNone/>
            </a:pPr>
            <a:r>
              <a:rPr lang="en-US" b="0" dirty="0" smtClean="0"/>
              <a:t>Remove container</a:t>
            </a:r>
          </a:p>
          <a:p>
            <a:pPr marL="400050" lvl="1" indent="0">
              <a:buNone/>
            </a:pPr>
            <a:r>
              <a:rPr lang="en-US" sz="1500" b="0" dirty="0">
                <a:latin typeface="Consolas"/>
                <a:cs typeface="Consolas"/>
              </a:rPr>
              <a:t>--</a:t>
            </a:r>
            <a:r>
              <a:rPr lang="en-US" sz="1500" b="0" dirty="0" err="1">
                <a:latin typeface="Consolas"/>
                <a:cs typeface="Consolas"/>
              </a:rPr>
              <a:t>rm</a:t>
            </a:r>
            <a:r>
              <a:rPr lang="en-US" sz="1500" b="0" dirty="0">
                <a:latin typeface="Consolas"/>
                <a:cs typeface="Consolas"/>
              </a:rPr>
              <a:t>=true</a:t>
            </a:r>
          </a:p>
          <a:p>
            <a:pPr marL="400050" lvl="1" indent="0">
              <a:buNone/>
            </a:pPr>
            <a:endParaRPr lang="en-US" b="0" dirty="0"/>
          </a:p>
          <a:p>
            <a:pPr marL="400050" lvl="1" indent="0">
              <a:buNone/>
            </a:pPr>
            <a:r>
              <a:rPr lang="en-US" b="0" dirty="0" smtClean="0">
                <a:latin typeface="Consolas" charset="0"/>
                <a:ea typeface="Consolas" charset="0"/>
                <a:cs typeface="Consolas" charset="0"/>
              </a:rPr>
              <a:t>/</a:t>
            </a:r>
            <a:r>
              <a:rPr lang="en-US" b="0" dirty="0" err="1" smtClean="0">
                <a:latin typeface="Consolas" charset="0"/>
                <a:ea typeface="Consolas" charset="0"/>
                <a:cs typeface="Consolas" charset="0"/>
              </a:rPr>
              <a:t>var</a:t>
            </a:r>
            <a:r>
              <a:rPr lang="en-US" b="0" dirty="0" smtClean="0">
                <a:latin typeface="Consolas" charset="0"/>
                <a:ea typeface="Consolas" charset="0"/>
                <a:cs typeface="Consolas" charset="0"/>
              </a:rPr>
              <a:t>/lib/</a:t>
            </a:r>
            <a:r>
              <a:rPr lang="en-US" b="0" dirty="0" err="1" smtClean="0">
                <a:latin typeface="Consolas" charset="0"/>
                <a:ea typeface="Consolas" charset="0"/>
                <a:cs typeface="Consolas" charset="0"/>
              </a:rPr>
              <a:t>docker</a:t>
            </a:r>
            <a:r>
              <a:rPr lang="en-US" b="0" dirty="0" smtClean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b="0" dirty="0" smtClean="0"/>
              <a:t>deserves its own partition</a:t>
            </a:r>
          </a:p>
          <a:p>
            <a:pPr algn="l"/>
            <a:endParaRPr lang="en-US" b="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457199" y="524383"/>
            <a:ext cx="5723467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200"/>
              </a:lnSpc>
            </a:pPr>
            <a:r>
              <a:rPr lang="en-US" b="1" dirty="0" smtClean="0">
                <a:solidFill>
                  <a:srgbClr val="FB003F"/>
                </a:solidFill>
                <a:latin typeface="Arial"/>
                <a:cs typeface="Arial"/>
              </a:rPr>
              <a:t>How </a:t>
            </a:r>
            <a:r>
              <a:rPr lang="en-US" b="1" dirty="0">
                <a:solidFill>
                  <a:srgbClr val="FB003F"/>
                </a:solidFill>
                <a:latin typeface="Arial"/>
                <a:cs typeface="Arial"/>
              </a:rPr>
              <a:t>the problem could have been </a:t>
            </a:r>
            <a:r>
              <a:rPr lang="en-US" b="1" dirty="0" smtClean="0">
                <a:solidFill>
                  <a:srgbClr val="FB003F"/>
                </a:solidFill>
                <a:latin typeface="Arial"/>
                <a:cs typeface="Arial"/>
              </a:rPr>
              <a:t>avoided?</a:t>
            </a:r>
            <a:endParaRPr lang="en-US" b="1" dirty="0">
              <a:solidFill>
                <a:srgbClr val="FB003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288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The </a:t>
            </a:r>
            <a:r>
              <a:rPr lang="en-US" b="0" dirty="0"/>
              <a:t>Hungry Container </a:t>
            </a:r>
            <a:r>
              <a:rPr lang="en-US" b="0" dirty="0" smtClean="0"/>
              <a:t>Breakdown</a:t>
            </a:r>
            <a:endParaRPr lang="en-US" b="0" dirty="0"/>
          </a:p>
        </p:txBody>
      </p:sp>
      <p:sp>
        <p:nvSpPr>
          <p:cNvPr id="2" name="Rectangle 1"/>
          <p:cNvSpPr/>
          <p:nvPr/>
        </p:nvSpPr>
        <p:spPr>
          <a:xfrm>
            <a:off x="548077" y="2230259"/>
            <a:ext cx="8047845" cy="7591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ts val="5200"/>
              </a:lnSpc>
            </a:pPr>
            <a:r>
              <a:rPr lang="en-US" sz="4000" dirty="0">
                <a:solidFill>
                  <a:prstClr val="black"/>
                </a:solidFill>
              </a:rPr>
              <a:t>Buggy Containers May Kill Your Nodes</a:t>
            </a:r>
          </a:p>
        </p:txBody>
      </p:sp>
    </p:spTree>
    <p:extLst>
      <p:ext uri="{BB962C8B-B14F-4D97-AF65-F5344CB8AC3E}">
        <p14:creationId xmlns:p14="http://schemas.microsoft.com/office/powerpoint/2010/main" val="139721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73895" y="485397"/>
            <a:ext cx="8532091" cy="1426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200"/>
              </a:lnSpc>
            </a:pPr>
            <a:r>
              <a:rPr lang="en-US" sz="4000" dirty="0" smtClean="0"/>
              <a:t>Try </a:t>
            </a:r>
            <a:r>
              <a:rPr lang="en-US" sz="4000" dirty="0"/>
              <a:t>to Break Your </a:t>
            </a:r>
            <a:r>
              <a:rPr lang="en-US" sz="4000" dirty="0" smtClean="0"/>
              <a:t>Clusters Early</a:t>
            </a:r>
            <a:br>
              <a:rPr lang="en-US" sz="4000" dirty="0" smtClean="0"/>
            </a:br>
            <a:r>
              <a:rPr lang="en-US" sz="2000" dirty="0" smtClean="0"/>
              <a:t>(And be </a:t>
            </a:r>
            <a:r>
              <a:rPr lang="en-US" sz="2000" dirty="0"/>
              <a:t>Prepared for Black </a:t>
            </a:r>
            <a:r>
              <a:rPr lang="en-US" sz="2000" dirty="0" smtClean="0"/>
              <a:t>Friday)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5684" y="2060898"/>
            <a:ext cx="3428511" cy="2285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47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Your Clusters Early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71041" y="1274277"/>
            <a:ext cx="37943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Massive load testing!</a:t>
            </a:r>
            <a:endParaRPr lang="en-US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164086" y="3392676"/>
            <a:ext cx="45910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Survive three days of pain</a:t>
            </a:r>
            <a:endParaRPr 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849019" y="1712427"/>
            <a:ext cx="381213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/>
              <a:t>Include everything</a:t>
            </a:r>
            <a:br>
              <a:rPr lang="en-US" sz="3200" b="1" dirty="0" smtClean="0"/>
            </a:br>
            <a:r>
              <a:rPr lang="en-US" sz="2400" b="1" dirty="0" smtClean="0"/>
              <a:t>Services, Containers,</a:t>
            </a:r>
            <a:br>
              <a:rPr lang="en-US" sz="2400" b="1" dirty="0" smtClean="0"/>
            </a:br>
            <a:r>
              <a:rPr lang="en-US" sz="2400" b="1" dirty="0" smtClean="0"/>
              <a:t>Orchestration, EC2 instances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7270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Testing everything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7120" y="966473"/>
            <a:ext cx="6553200" cy="1462055"/>
          </a:xfrm>
          <a:prstGeom prst="rect">
            <a:avLst/>
          </a:prstGeom>
          <a:ln>
            <a:noFill/>
          </a:ln>
          <a:effectLst>
            <a:outerShdw blurRad="508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35000" y="2757660"/>
            <a:ext cx="3828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13.3k containers </a:t>
            </a:r>
            <a:r>
              <a:rPr lang="en-US" sz="1600" b="1" dirty="0" smtClean="0"/>
              <a:t>(+nodes)</a:t>
            </a:r>
            <a:endParaRPr lang="en-US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870200" y="3532360"/>
            <a:ext cx="25732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3,451 services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645472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Untitled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58626" y="0"/>
            <a:ext cx="9640118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599" y="3776485"/>
            <a:ext cx="2411689" cy="875875"/>
          </a:xfrm>
          <a:prstGeom prst="rect">
            <a:avLst/>
          </a:prstGeom>
          <a:ln>
            <a:noFill/>
          </a:ln>
          <a:effectLst>
            <a:outerShdw blurRad="508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810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38726" y="1672359"/>
            <a:ext cx="8532091" cy="1426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200"/>
              </a:lnSpc>
            </a:pPr>
            <a:r>
              <a:rPr lang="de-AT" sz="4000" dirty="0" smtClean="0"/>
              <a:t>Automation </a:t>
            </a:r>
            <a:r>
              <a:rPr lang="de-AT" sz="4000" dirty="0" err="1" smtClean="0"/>
              <a:t>Needed</a:t>
            </a:r>
            <a:r>
              <a:rPr lang="de-AT" sz="4000" dirty="0" smtClean="0"/>
              <a:t> </a:t>
            </a:r>
            <a:r>
              <a:rPr lang="de-AT" sz="4000" dirty="0" err="1" smtClean="0"/>
              <a:t>to</a:t>
            </a:r>
            <a:r>
              <a:rPr lang="de-AT" sz="4000" dirty="0" smtClean="0"/>
              <a:t> </a:t>
            </a:r>
            <a:r>
              <a:rPr lang="de-AT" sz="4000" dirty="0" err="1" smtClean="0"/>
              <a:t>Pinpoint</a:t>
            </a:r>
            <a:r>
              <a:rPr lang="de-AT" sz="4000" dirty="0" smtClean="0"/>
              <a:t> </a:t>
            </a:r>
            <a:r>
              <a:rPr lang="de-AT" sz="4000" dirty="0" err="1" smtClean="0"/>
              <a:t>the</a:t>
            </a:r>
            <a:r>
              <a:rPr lang="de-AT" sz="4000" dirty="0" smtClean="0"/>
              <a:t> Root </a:t>
            </a:r>
            <a:r>
              <a:rPr lang="de-AT" sz="4000" dirty="0" err="1" smtClean="0"/>
              <a:t>Cause</a:t>
            </a:r>
            <a:r>
              <a:rPr lang="de-AT" sz="4000" dirty="0" smtClean="0"/>
              <a:t> </a:t>
            </a:r>
            <a:r>
              <a:rPr lang="de-AT" sz="4000" dirty="0" err="1" smtClean="0"/>
              <a:t>of</a:t>
            </a:r>
            <a:r>
              <a:rPr lang="de-AT" sz="4000" dirty="0" smtClean="0"/>
              <a:t> Cascading </a:t>
            </a:r>
            <a:r>
              <a:rPr lang="de-AT" sz="4000" dirty="0" err="1" smtClean="0"/>
              <a:t>Failures</a:t>
            </a:r>
            <a:r>
              <a:rPr lang="de-AT" sz="4000" dirty="0" smtClean="0"/>
              <a:t>!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41961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Want to learn more?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38726" y="1672359"/>
            <a:ext cx="8532091" cy="1426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200"/>
              </a:lnSpc>
            </a:pPr>
            <a:r>
              <a:rPr lang="de-AT" sz="4000" dirty="0" err="1" smtClean="0"/>
              <a:t>Stop</a:t>
            </a:r>
            <a:r>
              <a:rPr lang="de-AT" sz="4000" dirty="0" smtClean="0"/>
              <a:t> </a:t>
            </a:r>
            <a:r>
              <a:rPr lang="de-AT" sz="4000" dirty="0" err="1" smtClean="0"/>
              <a:t>by</a:t>
            </a:r>
            <a:r>
              <a:rPr lang="de-AT" sz="4000" dirty="0" smtClean="0"/>
              <a:t> </a:t>
            </a:r>
            <a:r>
              <a:rPr lang="de-AT" sz="4000" dirty="0" err="1" smtClean="0"/>
              <a:t>our</a:t>
            </a:r>
            <a:r>
              <a:rPr lang="de-AT" sz="4000" dirty="0" smtClean="0"/>
              <a:t> </a:t>
            </a:r>
            <a:r>
              <a:rPr lang="de-AT" sz="4000" dirty="0" err="1" smtClean="0"/>
              <a:t>booth</a:t>
            </a:r>
            <a:r>
              <a:rPr lang="de-AT" sz="4000" dirty="0" smtClean="0"/>
              <a:t>!</a:t>
            </a:r>
          </a:p>
          <a:p>
            <a:pPr algn="ctr">
              <a:lnSpc>
                <a:spcPts val="5200"/>
              </a:lnSpc>
            </a:pPr>
            <a:r>
              <a:rPr lang="de-AT" sz="4000" dirty="0" smtClean="0"/>
              <a:t>G15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7551" y="3453387"/>
            <a:ext cx="3928897" cy="508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68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 Setup-8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4361" y="1754663"/>
            <a:ext cx="4764427" cy="771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200"/>
              </a:lnSpc>
            </a:pPr>
            <a:r>
              <a:rPr lang="en-US" sz="4800" b="1" dirty="0" smtClean="0">
                <a:solidFill>
                  <a:schemeClr val="bg1"/>
                </a:solidFill>
                <a:latin typeface="Arial"/>
                <a:cs typeface="Arial"/>
              </a:rPr>
              <a:t>Thank you!</a:t>
            </a:r>
            <a:endParaRPr lang="en-US" sz="48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301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51994" cy="514952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410833" y="4866501"/>
            <a:ext cx="273316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Source: http://</a:t>
            </a:r>
            <a:r>
              <a:rPr lang="en-US" sz="1200" dirty="0" err="1">
                <a:solidFill>
                  <a:srgbClr val="FFFFFF"/>
                </a:solidFill>
              </a:rPr>
              <a:t>www.schoonoart.de</a:t>
            </a:r>
            <a:r>
              <a:rPr lang="en-US" sz="1200" dirty="0">
                <a:solidFill>
                  <a:srgbClr val="FFFFFF"/>
                </a:solidFill>
              </a:rPr>
              <a:t>/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2720309" y="714566"/>
            <a:ext cx="2540000" cy="556495"/>
          </a:xfrm>
          <a:prstGeom prst="wedgeRoundRectCallout">
            <a:avLst>
              <a:gd name="adj1" fmla="val 28475"/>
              <a:gd name="adj2" fmla="val 76430"/>
              <a:gd name="adj3" fmla="val 16667"/>
            </a:avLst>
          </a:prstGeom>
          <a:solidFill>
            <a:schemeClr val="tx1">
              <a:alpha val="56000"/>
            </a:schemeClr>
          </a:solidFill>
          <a:ln w="127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s-I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…t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here’s been the mushroom cloud effect</a:t>
            </a:r>
            <a:endParaRPr 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1788193" y="2455208"/>
            <a:ext cx="2202116" cy="503389"/>
          </a:xfrm>
          <a:prstGeom prst="wedgeRoundRectCallout">
            <a:avLst>
              <a:gd name="adj1" fmla="val -34484"/>
              <a:gd name="adj2" fmla="val -67712"/>
              <a:gd name="adj3" fmla="val 16667"/>
            </a:avLst>
          </a:prstGeom>
          <a:solidFill>
            <a:schemeClr val="tx1">
              <a:alpha val="56000"/>
            </a:schemeClr>
          </a:solidFill>
          <a:ln w="127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o</a:t>
            </a:r>
            <a:r>
              <a:rPr lang="de-AT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h </a:t>
            </a:r>
            <a:r>
              <a:rPr lang="de-AT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yeah</a:t>
            </a:r>
            <a:r>
              <a:rPr lang="de-AT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, </a:t>
            </a:r>
            <a:r>
              <a:rPr lang="de-AT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everything</a:t>
            </a:r>
            <a:r>
              <a:rPr lang="de-AT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de-AT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screwed</a:t>
            </a:r>
            <a:r>
              <a:rPr lang="de-AT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de-AT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up</a:t>
            </a:r>
            <a:endParaRPr 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85"/>
          <a:stretch/>
        </p:blipFill>
        <p:spPr>
          <a:xfrm>
            <a:off x="6541288" y="101600"/>
            <a:ext cx="2472255" cy="1435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92747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38726" y="1672359"/>
            <a:ext cx="853209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200"/>
              </a:lnSpc>
            </a:pPr>
            <a:r>
              <a:rPr lang="en-US" sz="4000" dirty="0"/>
              <a:t>The Mushroom Cloud </a:t>
            </a:r>
            <a:r>
              <a:rPr lang="en-US" sz="4000" dirty="0" smtClean="0"/>
              <a:t>Effect</a:t>
            </a:r>
          </a:p>
          <a:p>
            <a:pPr algn="ctr">
              <a:lnSpc>
                <a:spcPts val="5200"/>
              </a:lnSpc>
            </a:pPr>
            <a:r>
              <a:rPr lang="en-US" sz="4000" dirty="0" smtClean="0"/>
              <a:t>or</a:t>
            </a:r>
          </a:p>
          <a:p>
            <a:pPr algn="ctr">
              <a:lnSpc>
                <a:spcPts val="5200"/>
              </a:lnSpc>
            </a:pPr>
            <a:r>
              <a:rPr lang="en-US" sz="4000" dirty="0" smtClean="0"/>
              <a:t>What </a:t>
            </a:r>
            <a:r>
              <a:rPr lang="en-US" sz="4000" dirty="0"/>
              <a:t>Happens When Containers Fail?</a:t>
            </a:r>
            <a:endParaRPr lang="en-US" sz="3800" b="1" dirty="0">
              <a:solidFill>
                <a:srgbClr val="2299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488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Biggest </a:t>
            </a:r>
            <a:r>
              <a:rPr lang="en-US" dirty="0" err="1" smtClean="0"/>
              <a:t>LatAm</a:t>
            </a:r>
            <a:r>
              <a:rPr lang="en-US" dirty="0" smtClean="0"/>
              <a:t> e-commerce Company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~ U$ 2.5 billion revenue</a:t>
            </a:r>
          </a:p>
          <a:p>
            <a:r>
              <a:rPr lang="en-US" dirty="0" smtClean="0"/>
              <a:t>4 sites: </a:t>
            </a:r>
            <a:r>
              <a:rPr lang="en-US" dirty="0" err="1" smtClean="0"/>
              <a:t>Americanas</a:t>
            </a:r>
            <a:r>
              <a:rPr lang="en-US" dirty="0" smtClean="0"/>
              <a:t>, </a:t>
            </a:r>
            <a:r>
              <a:rPr lang="en-US" dirty="0" err="1" smtClean="0"/>
              <a:t>Shoptime</a:t>
            </a:r>
            <a:r>
              <a:rPr lang="en-US" dirty="0" smtClean="0"/>
              <a:t>,</a:t>
            </a:r>
            <a:br>
              <a:rPr lang="en-US" dirty="0" smtClean="0"/>
            </a:br>
            <a:r>
              <a:rPr lang="en-US" dirty="0" err="1" smtClean="0"/>
              <a:t>Submarino</a:t>
            </a:r>
            <a:r>
              <a:rPr lang="en-US" dirty="0" smtClean="0"/>
              <a:t>, </a:t>
            </a:r>
            <a:r>
              <a:rPr lang="en-US" dirty="0" err="1" smtClean="0"/>
              <a:t>Soubarato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~ 150 hosts across 4 regions</a:t>
            </a:r>
          </a:p>
          <a:p>
            <a:r>
              <a:rPr lang="en-US" dirty="0" smtClean="0"/>
              <a:t>5k-15k containers</a:t>
            </a:r>
          </a:p>
          <a:p>
            <a:r>
              <a:rPr lang="en-US" dirty="0" smtClean="0"/>
              <a:t>1k-3k services</a:t>
            </a:r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0309" y="1063229"/>
            <a:ext cx="3589662" cy="2305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2216035"/>
            <a:ext cx="3153399" cy="202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10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160" b="1367"/>
          <a:stretch/>
        </p:blipFill>
        <p:spPr>
          <a:xfrm>
            <a:off x="-1" y="0"/>
            <a:ext cx="9169401" cy="51435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2019300" cy="8572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TL;DR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810" y="-64613"/>
            <a:ext cx="9455483" cy="5224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70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38726" y="1672359"/>
            <a:ext cx="8532091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200"/>
              </a:lnSpc>
            </a:pPr>
            <a:r>
              <a:rPr lang="en-US" sz="4000" dirty="0" smtClean="0"/>
              <a:t>About Cloud-Scale Systems</a:t>
            </a:r>
            <a:endParaRPr lang="en-US" sz="3800" b="1" dirty="0">
              <a:solidFill>
                <a:srgbClr val="2299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827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Important Aspects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b="0" dirty="0" smtClean="0"/>
              <a:t>Lots of (micro-)services</a:t>
            </a:r>
          </a:p>
          <a:p>
            <a:pPr>
              <a:lnSpc>
                <a:spcPct val="150000"/>
              </a:lnSpc>
            </a:pPr>
            <a:r>
              <a:rPr lang="en-US" b="0" dirty="0" smtClean="0"/>
              <a:t>Lots of communication between services</a:t>
            </a:r>
          </a:p>
          <a:p>
            <a:pPr>
              <a:lnSpc>
                <a:spcPct val="150000"/>
              </a:lnSpc>
            </a:pPr>
            <a:r>
              <a:rPr lang="en-US" b="0" dirty="0" smtClean="0"/>
              <a:t>Service </a:t>
            </a:r>
            <a:r>
              <a:rPr lang="en-US" dirty="0" smtClean="0"/>
              <a:t>dependencies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Versioning</a:t>
            </a:r>
            <a:r>
              <a:rPr lang="en-US" b="0" dirty="0" smtClean="0"/>
              <a:t> and API compatibilities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Zero downtime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00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Platform-related Aspects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1200151"/>
            <a:ext cx="4114800" cy="339447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b="0" dirty="0" smtClean="0"/>
              <a:t>Most often </a:t>
            </a:r>
            <a:r>
              <a:rPr lang="en-US" dirty="0" smtClean="0"/>
              <a:t>container-based</a:t>
            </a:r>
          </a:p>
          <a:p>
            <a:pPr>
              <a:lnSpc>
                <a:spcPct val="150000"/>
              </a:lnSpc>
            </a:pPr>
            <a:r>
              <a:rPr lang="en-US" dirty="0"/>
              <a:t>Clustered</a:t>
            </a:r>
            <a:r>
              <a:rPr lang="en-US" b="0" dirty="0"/>
              <a:t> for </a:t>
            </a:r>
            <a:r>
              <a:rPr lang="en-US" b="0" dirty="0" smtClean="0"/>
              <a:t>scalability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Ephemeral</a:t>
            </a:r>
            <a:r>
              <a:rPr lang="en-US" b="0" dirty="0" smtClean="0"/>
              <a:t> containers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Resilient </a:t>
            </a:r>
            <a:r>
              <a:rPr lang="en-US" b="0" dirty="0" smtClean="0"/>
              <a:t>architecture</a:t>
            </a:r>
          </a:p>
          <a:p>
            <a:pPr>
              <a:lnSpc>
                <a:spcPct val="150000"/>
              </a:lnSpc>
            </a:pPr>
            <a:r>
              <a:rPr lang="en-US" b="0" dirty="0" smtClean="0"/>
              <a:t>Cross AZ </a:t>
            </a:r>
            <a:r>
              <a:rPr lang="en-US" dirty="0" smtClean="0"/>
              <a:t>fail-overs</a:t>
            </a:r>
          </a:p>
          <a:p>
            <a:pPr>
              <a:lnSpc>
                <a:spcPct val="150000"/>
              </a:lnSpc>
            </a:pPr>
            <a:r>
              <a:rPr lang="en-US" dirty="0"/>
              <a:t>SDN</a:t>
            </a:r>
            <a:r>
              <a:rPr lang="en-US" b="0" dirty="0"/>
              <a:t> for communication</a:t>
            </a:r>
          </a:p>
          <a:p>
            <a:pPr>
              <a:lnSpc>
                <a:spcPct val="150000"/>
              </a:lnSpc>
            </a:pPr>
            <a:endParaRPr lang="en-US" b="0" dirty="0"/>
          </a:p>
        </p:txBody>
      </p:sp>
      <p:pic>
        <p:nvPicPr>
          <p:cNvPr id="5" name="Picture 4" descr="real-time-dependency-analysis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492" y="1200151"/>
            <a:ext cx="3419608" cy="318769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408962" y="2254423"/>
            <a:ext cx="296816" cy="299695"/>
            <a:chOff x="7454900" y="1063229"/>
            <a:chExt cx="368300" cy="371872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7454900" y="1063229"/>
              <a:ext cx="368300" cy="371871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7454900" y="1063229"/>
              <a:ext cx="368300" cy="371872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20998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B6F2769-7194-4217-93D3-3AF3A4742282}">
  <ds:schemaRefs>
    <ds:schemaRef ds:uri="http://schemas.microsoft.com/office/2006/metadata/properties"/>
    <ds:schemaRef ds:uri="http://schemas.microsoft.com/office/infopath/2007/PartnerControls"/>
    <ds:schemaRef ds:uri="http://schemas.microsoft.com/sharepoint/v3/fields"/>
  </ds:schemaRefs>
</ds:datastoreItem>
</file>

<file path=customXml/itemProps2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2983</TotalTime>
  <Words>685</Words>
  <Application>Microsoft Macintosh PowerPoint</Application>
  <PresentationFormat>On-screen Show (16:9)</PresentationFormat>
  <Paragraphs>146</Paragraphs>
  <Slides>28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Calibri</vt:lpstr>
      <vt:lpstr>Consolas</vt:lpstr>
      <vt:lpstr>Roboto</vt:lpstr>
      <vt:lpstr>Wingdings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Biggest LatAm e-commerce Company</vt:lpstr>
      <vt:lpstr>TL;DR</vt:lpstr>
      <vt:lpstr>PowerPoint Presentation</vt:lpstr>
      <vt:lpstr>Important Aspects…</vt:lpstr>
      <vt:lpstr>Platform-related Aspects</vt:lpstr>
      <vt:lpstr>Deployments are no Longer Static</vt:lpstr>
      <vt:lpstr>Anatomy of dynamic environments</vt:lpstr>
      <vt:lpstr>All About (Service) Dependencies</vt:lpstr>
      <vt:lpstr>Failing containers…</vt:lpstr>
      <vt:lpstr>PowerPoint Presentation</vt:lpstr>
      <vt:lpstr>PowerPoint Presentation</vt:lpstr>
      <vt:lpstr>The Hungry Container Breakdown</vt:lpstr>
      <vt:lpstr>The Hungry Container Breakdown</vt:lpstr>
      <vt:lpstr>The Hungry Container Breakdown</vt:lpstr>
      <vt:lpstr>PowerPoint Presentation</vt:lpstr>
      <vt:lpstr>The Hungry Container Breakdown</vt:lpstr>
      <vt:lpstr>The Hungry Container Breakdown</vt:lpstr>
      <vt:lpstr>PowerPoint Presentation</vt:lpstr>
      <vt:lpstr>Break Your Clusters Early</vt:lpstr>
      <vt:lpstr>Testing everything</vt:lpstr>
      <vt:lpstr>PowerPoint Presentation</vt:lpstr>
      <vt:lpstr>PowerPoint Presentation</vt:lpstr>
      <vt:lpstr>Want to learn more?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Mayr, Alois</cp:lastModifiedBy>
  <cp:revision>165</cp:revision>
  <cp:lastPrinted>2016-06-16T13:10:40Z</cp:lastPrinted>
  <dcterms:created xsi:type="dcterms:W3CDTF">2010-04-12T23:12:02Z</dcterms:created>
  <dcterms:modified xsi:type="dcterms:W3CDTF">2016-06-17T09:23:06Z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