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8" r:id="rId3"/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NVIDIA/nvidia-docker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https://github.com/NVIDIA/nvidia-docker</a:t>
            </a:r>
            <a:r>
              <a:rPr lang="en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2" type="body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2" type="body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3" type="body"/>
          </p:nvPr>
        </p:nvSpPr>
        <p:spPr>
          <a:xfrm>
            <a:off x="4645026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4" type="body"/>
          </p:nvPr>
        </p:nvSpPr>
        <p:spPr>
          <a:xfrm>
            <a:off x="4645026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01" name="Shape 101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457200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2" type="body"/>
          </p:nvPr>
        </p:nvSpPr>
        <p:spPr>
          <a:xfrm>
            <a:off x="457200" y="1076325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7" name="Shape 117"/>
          <p:cNvSpPr/>
          <p:nvPr>
            <p:ph idx="2" type="pic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0" type="dt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1" type="ftr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05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 Setup-5.jpg" id="64" name="Shape 6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120" y="0"/>
            <a:ext cx="9135879" cy="51434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09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hub.docker.com/r/dorakorpar/nsgui/" TargetMode="External"/><Relationship Id="rId4" Type="http://schemas.openxmlformats.org/officeDocument/2006/relationships/hyperlink" Target="https://github.com/DoraKorpar/DockerCon-Challenge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jpg"/><Relationship Id="rId4" Type="http://schemas.openxmlformats.org/officeDocument/2006/relationships/image" Target="../media/image0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Relationship Id="rId4" Type="http://schemas.openxmlformats.org/officeDocument/2006/relationships/image" Target="../media/image10.png"/><Relationship Id="rId5" Type="http://schemas.openxmlformats.org/officeDocument/2006/relationships/image" Target="../media/image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0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raSiphan.png"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00" y="-44849"/>
            <a:ext cx="4216800" cy="421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1-Frame.png" id="127" name="Shape 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6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4815000" y="1563000"/>
            <a:ext cx="42168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b="1" lang="en" sz="2400">
                <a:solidFill>
                  <a:srgbClr val="2299FF"/>
                </a:solidFill>
              </a:rPr>
              <a:t>Tyrion Cannister: Neural Style GUI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738800" y="2762875"/>
            <a:ext cx="43887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buSzPct val="25000"/>
              <a:buNone/>
            </a:pPr>
            <a:r>
              <a:rPr b="1" lang="en" sz="1800">
                <a:solidFill>
                  <a:schemeClr val="lt1"/>
                </a:solidFill>
              </a:rPr>
              <a:t>@DoraKorpar</a:t>
            </a:r>
          </a:p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buSzPct val="25000"/>
              <a:buNone/>
            </a:pPr>
            <a:r>
              <a:rPr b="1" lang="en" sz="1800">
                <a:solidFill>
                  <a:schemeClr val="lt1"/>
                </a:solidFill>
              </a:rPr>
              <a:t>@SiphanBou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4772225" y="3387300"/>
            <a:ext cx="44622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" sz="1600">
                <a:solidFill>
                  <a:srgbClr val="FFFFFF"/>
                </a:solidFill>
              </a:rPr>
              <a:t>Full-Stack Software Engineering Students @holbertonschool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2.0 - What is neural styles?</a:t>
            </a:r>
            <a:br>
              <a:rPr lang="en"/>
            </a:br>
          </a:p>
        </p:txBody>
      </p:sp>
      <p:pic>
        <p:nvPicPr>
          <p:cNvPr descr="Screen Shot 2016-06-15 at 11.19.15 PM.png"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300" y="1247425"/>
            <a:ext cx="2757400" cy="27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1890312"/>
            <a:ext cx="172752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5">
            <a:alphaModFix/>
          </a:blip>
          <a:srcRect b="25059" l="0" r="0" t="0"/>
          <a:stretch/>
        </p:blipFill>
        <p:spPr>
          <a:xfrm>
            <a:off x="3170762" y="1872716"/>
            <a:ext cx="1727525" cy="176270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>
            <p:ph idx="1" type="body"/>
          </p:nvPr>
        </p:nvSpPr>
        <p:spPr>
          <a:xfrm>
            <a:off x="2467750" y="2566875"/>
            <a:ext cx="572400" cy="374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>
              <a:highlight>
                <a:srgbClr val="FFFFFF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299FF"/>
                </a:solidFill>
              </a:rPr>
              <a:t>+</a:t>
            </a:r>
            <a:br>
              <a:rPr lang="en" sz="2200">
                <a:highlight>
                  <a:srgbClr val="FFFFFF"/>
                </a:highlight>
              </a:rPr>
            </a:br>
            <a:br>
              <a:rPr lang="en" sz="2200">
                <a:highlight>
                  <a:srgbClr val="FFFFFF"/>
                </a:highlight>
              </a:rPr>
            </a:br>
          </a:p>
        </p:txBody>
      </p:sp>
      <p:sp>
        <p:nvSpPr>
          <p:cNvPr id="204" name="Shape 204"/>
          <p:cNvSpPr txBox="1"/>
          <p:nvPr/>
        </p:nvSpPr>
        <p:spPr>
          <a:xfrm>
            <a:off x="506525" y="318700"/>
            <a:ext cx="5144400" cy="19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55600" lvl="0" marL="457200" rtl="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 picture &amp; a painting style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2.1 - Neural styles made simple</a:t>
            </a:r>
            <a:br>
              <a:rPr lang="en"/>
            </a:br>
          </a:p>
        </p:txBody>
      </p:sp>
      <p:pic>
        <p:nvPicPr>
          <p:cNvPr descr="Screen Shot 2016-05-31 at 6.17.22 PM.png"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4600" y="1148449"/>
            <a:ext cx="1811500" cy="313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657600" y="1192862"/>
            <a:ext cx="4974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55600" lvl="0" marL="457200" rtl="0">
              <a:spcBef>
                <a:spcPts val="640"/>
              </a:spcBef>
              <a:buClr>
                <a:schemeClr val="dk1"/>
              </a:buClr>
              <a:buSzPct val="100000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container with</a:t>
            </a:r>
          </a:p>
          <a:p>
            <a:pPr lvl="0" rtl="0">
              <a:spcBef>
                <a:spcPts val="64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4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4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GUI with “nsgui”</a:t>
            </a:r>
          </a:p>
          <a:p>
            <a:pPr indent="-355600" lvl="0" marL="457200" rtl="0"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User-friendly: </a:t>
            </a:r>
          </a:p>
          <a:p>
            <a:pPr indent="-355600" lvl="1" marL="914400" rtl="0">
              <a:spcBef>
                <a:spcPts val="560"/>
              </a:spcBef>
              <a:buClr>
                <a:schemeClr val="dk1"/>
              </a:buClr>
              <a:buSzPct val="100000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need to understand algorithm</a:t>
            </a:r>
          </a:p>
          <a:p>
            <a:pPr indent="-355600" lvl="0" marL="457200" rtl="0">
              <a:spcBef>
                <a:spcPts val="640"/>
              </a:spcBef>
              <a:buClr>
                <a:schemeClr val="dk1"/>
              </a:buClr>
              <a:buSzPct val="100000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Demo!</a:t>
            </a:r>
          </a:p>
        </p:txBody>
      </p:sp>
      <p:sp>
        <p:nvSpPr>
          <p:cNvPr id="212" name="Shape 212"/>
          <p:cNvSpPr/>
          <p:nvPr/>
        </p:nvSpPr>
        <p:spPr>
          <a:xfrm>
            <a:off x="1191000" y="1762875"/>
            <a:ext cx="3816000" cy="98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docker run -it --env="DISPLAY" --volume="/tmp/.X11-unix:/tmp/.X11-unix:rw" dorakorpar/nsgui:latest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2.2 - Why neural styles?</a:t>
            </a:r>
            <a:br>
              <a:rPr lang="en"/>
            </a:b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457200" y="1200150"/>
            <a:ext cx="5445000" cy="339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Technology meets Art:</a:t>
            </a:r>
          </a:p>
          <a:p>
            <a:pPr indent="-355600" lvl="1" marL="9144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000"/>
              <a:t>A visual way to introduce Deep Learning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Increasing and promoting accessibility</a:t>
            </a:r>
          </a:p>
          <a:p>
            <a:pPr indent="-368300" lvl="1" marL="914400" rtl="0">
              <a:spcBef>
                <a:spcPts val="0"/>
              </a:spcBef>
              <a:buSzPct val="110000"/>
            </a:pPr>
            <a:r>
              <a:rPr lang="en" sz="2000"/>
              <a:t>Not just for developers</a:t>
            </a:r>
            <a:br>
              <a:rPr lang="en" sz="2200"/>
            </a:br>
            <a:br>
              <a:rPr lang="en" sz="2200"/>
            </a:br>
          </a:p>
        </p:txBody>
      </p:sp>
      <p:pic>
        <p:nvPicPr>
          <p:cNvPr descr="Screen Shot 2016-06-15 at 10.39.58 PM.png"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074" y="1063374"/>
            <a:ext cx="2976300" cy="277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2.3 - Room for improvement</a:t>
            </a:r>
            <a:br>
              <a:rPr lang="en"/>
            </a:b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457200" y="1200150"/>
            <a:ext cx="8062500" cy="339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560"/>
              </a:spcBef>
              <a:buSzPct val="100000"/>
            </a:pPr>
            <a:r>
              <a:rPr lang="en" sz="2200"/>
              <a:t>Fix errors with EOG</a:t>
            </a:r>
          </a:p>
          <a:p>
            <a:pPr indent="-368300" lvl="0" marL="457200" rtl="0">
              <a:spcBef>
                <a:spcPts val="560"/>
              </a:spcBef>
              <a:buSzPct val="100000"/>
            </a:pPr>
            <a:r>
              <a:rPr lang="en" sz="2200"/>
              <a:t>Documentation</a:t>
            </a:r>
          </a:p>
          <a:p>
            <a:pPr indent="-368300" lvl="0" marL="457200" rtl="0">
              <a:spcBef>
                <a:spcPts val="560"/>
              </a:spcBef>
              <a:buSzPct val="100000"/>
            </a:pPr>
            <a:r>
              <a:rPr lang="en" sz="2200"/>
              <a:t>Use nvidia-docker to access GPU from Docker container</a:t>
            </a:r>
          </a:p>
          <a:p>
            <a:pPr indent="-368300" lvl="0" marL="457200" rtl="0">
              <a:spcBef>
                <a:spcPts val="560"/>
              </a:spcBef>
              <a:buSzPct val="100000"/>
            </a:pPr>
            <a:r>
              <a:rPr lang="en" sz="2200"/>
              <a:t>Expand functionality to Mac and Windows users</a:t>
            </a:r>
          </a:p>
          <a:p>
            <a:pPr indent="-368300" lvl="0" marL="457200" rtl="0">
              <a:spcBef>
                <a:spcPts val="560"/>
              </a:spcBef>
              <a:buSzPct val="100000"/>
            </a:pPr>
            <a:r>
              <a:rPr lang="en" sz="2200"/>
              <a:t>Contribute! It’s open source :)</a:t>
            </a:r>
          </a:p>
          <a:p>
            <a:pPr indent="-368300" lvl="1" marL="914400" rtl="0">
              <a:spcBef>
                <a:spcPts val="0"/>
              </a:spcBef>
              <a:buSzPct val="100000"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https://hub.docker.com/r/dorakorpar/nsgui/</a:t>
            </a:r>
          </a:p>
          <a:p>
            <a:pPr indent="-368300" lvl="1" marL="914400" rtl="0">
              <a:spcBef>
                <a:spcPts val="0"/>
              </a:spcBef>
              <a:buSzPct val="100000"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https://github.com/DoraKorpar/DockerCon-Challenge</a:t>
            </a:r>
            <a:r>
              <a:rPr lang="en" sz="2200"/>
              <a:t> </a:t>
            </a:r>
            <a:br>
              <a:rPr lang="en" sz="2200"/>
            </a:b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25" y="2656050"/>
            <a:ext cx="2606950" cy="19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Thank you Docker!</a:t>
            </a: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b="2922" l="0" r="0" t="0"/>
          <a:stretch/>
        </p:blipFill>
        <p:spPr>
          <a:xfrm>
            <a:off x="7125392" y="205974"/>
            <a:ext cx="1385969" cy="23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9999" y="2732250"/>
            <a:ext cx="1983549" cy="14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9775" y="2843612"/>
            <a:ext cx="2188648" cy="1641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049" y="754399"/>
            <a:ext cx="2118474" cy="158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18603" y="1086499"/>
            <a:ext cx="2468397" cy="16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Setup-4.png" id="242" name="Shape 2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281709" y="186458"/>
            <a:ext cx="42948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36842"/>
              </a:lnSpc>
              <a:spcBef>
                <a:spcPts val="0"/>
              </a:spcBef>
              <a:buSzPct val="25000"/>
              <a:buNone/>
            </a:pPr>
            <a:r>
              <a:rPr b="1" lang="en" sz="3800">
                <a:solidFill>
                  <a:schemeClr val="lt1"/>
                </a:solidFill>
              </a:rPr>
              <a:t>Questions?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 Setup-8.jpg" id="248" name="Shape 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701950" y="1907075"/>
            <a:ext cx="43926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8333"/>
              </a:lnSpc>
              <a:spcBef>
                <a:spcPts val="0"/>
              </a:spcBef>
              <a:buSzPct val="25000"/>
              <a:buNone/>
            </a:pPr>
            <a:r>
              <a:rPr b="1" lang="en" sz="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</a:t>
            </a:r>
            <a:r>
              <a:rPr b="1" lang="en" sz="3800">
                <a:solidFill>
                  <a:schemeClr val="lt1"/>
                </a:solidFill>
              </a:rPr>
              <a:t>listening</a:t>
            </a:r>
            <a:r>
              <a:rPr b="1" lang="en" sz="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0" y="3885875"/>
            <a:ext cx="32673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8333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chemeClr val="lt1"/>
                </a:solidFill>
              </a:rPr>
              <a:t>@DoraKorpar</a:t>
            </a:r>
          </a:p>
          <a:p>
            <a:pPr lvl="0" rtl="0" algn="ctr">
              <a:lnSpc>
                <a:spcPct val="108333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chemeClr val="lt1"/>
                </a:solidFill>
              </a:rPr>
              <a:t>@SiphanBou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 Setup-2.jpg"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06-16 at 12.21.51 AM.png" id="136" name="Shape 136"/>
          <p:cNvPicPr preferRelativeResize="0"/>
          <p:nvPr/>
        </p:nvPicPr>
        <p:blipFill rotWithShape="1">
          <a:blip r:embed="rId4">
            <a:alphaModFix/>
          </a:blip>
          <a:srcRect b="1768" l="0" r="1039" t="0"/>
          <a:stretch/>
        </p:blipFill>
        <p:spPr>
          <a:xfrm>
            <a:off x="4276900" y="1316000"/>
            <a:ext cx="3395850" cy="253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1223828" y="1822696"/>
            <a:ext cx="2967599" cy="218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" sz="2400">
                <a:solidFill>
                  <a:srgbClr val="2299FF"/>
                </a:solidFill>
              </a:rPr>
              <a:t>Part 1 - How did we end up here</a:t>
            </a:r>
            <a:br>
              <a:rPr b="1" lang="en" sz="2400">
                <a:solidFill>
                  <a:srgbClr val="2299FF"/>
                </a:solidFill>
              </a:rPr>
            </a:br>
            <a:br>
              <a:rPr b="1" lang="en" sz="2400">
                <a:solidFill>
                  <a:srgbClr val="2299FF"/>
                </a:solidFill>
              </a:rPr>
            </a:br>
            <a:r>
              <a:rPr b="1" lang="en" sz="2400">
                <a:solidFill>
                  <a:srgbClr val="2299FF"/>
                </a:solidFill>
              </a:rPr>
              <a:t>Part 2 - What we built and why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/>
        </p:nvSpPr>
        <p:spPr>
          <a:xfrm>
            <a:off x="1146848" y="52780"/>
            <a:ext cx="20013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buSzPct val="25000"/>
              <a:buNone/>
            </a:pPr>
            <a:r>
              <a:rPr b="1" lang="en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0031"/>
            <a:ext cx="9144000" cy="68579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Setup-4.png" id="144" name="Shape 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281695" y="186450"/>
            <a:ext cx="6432899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36842"/>
              </a:lnSpc>
              <a:spcBef>
                <a:spcPts val="0"/>
              </a:spcBef>
              <a:buSzPct val="25000"/>
              <a:buNone/>
            </a:pPr>
            <a:r>
              <a:rPr b="1" lang="en" sz="3000">
                <a:solidFill>
                  <a:schemeClr val="lt1"/>
                </a:solidFill>
              </a:rPr>
              <a:t>Part 1 - How did we end up here?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1.1 Before Holberton</a:t>
            </a:r>
            <a:br>
              <a:rPr lang="en"/>
            </a:b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Dora</a:t>
            </a:r>
          </a:p>
        </p:txBody>
      </p:sp>
      <p:sp>
        <p:nvSpPr>
          <p:cNvPr id="152" name="Shape 152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Siphan</a:t>
            </a:r>
          </a:p>
        </p:txBody>
      </p:sp>
      <p:pic>
        <p:nvPicPr>
          <p:cNvPr descr="Screen Shot 2016-06-15 at 10.33.35 PM.png"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077" y="1845327"/>
            <a:ext cx="3937699" cy="221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06-15 at 10.59.09 PM.png" id="154" name="Shape 154"/>
          <p:cNvPicPr preferRelativeResize="0"/>
          <p:nvPr/>
        </p:nvPicPr>
        <p:blipFill rotWithShape="1">
          <a:blip r:embed="rId4">
            <a:alphaModFix/>
          </a:blip>
          <a:srcRect b="17005" l="0" r="0" t="0"/>
          <a:stretch/>
        </p:blipFill>
        <p:spPr>
          <a:xfrm>
            <a:off x="490200" y="1845742"/>
            <a:ext cx="3551300" cy="2006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06-15 at 10.59.09 PM.png" id="155" name="Shape 155"/>
          <p:cNvPicPr preferRelativeResize="0"/>
          <p:nvPr/>
        </p:nvPicPr>
        <p:blipFill rotWithShape="1">
          <a:blip r:embed="rId5">
            <a:alphaModFix/>
          </a:blip>
          <a:srcRect b="2429" l="0" r="10482" t="85121"/>
          <a:stretch/>
        </p:blipFill>
        <p:spPr>
          <a:xfrm>
            <a:off x="322025" y="3852650"/>
            <a:ext cx="3999900" cy="3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1.2 About Holberton School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SzPct val="100000"/>
            </a:pPr>
            <a:r>
              <a:rPr lang="en" sz="2200"/>
              <a:t>In San Francisco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en" sz="2200"/>
              <a:t>Open to anyone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en" sz="2200"/>
              <a:t>Project-based 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en" sz="2200"/>
              <a:t>Peer learning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en" sz="2200"/>
              <a:t>2 years incl. 6 month internship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en" sz="2200"/>
              <a:t>Valuable network of 100+ mentors</a:t>
            </a:r>
          </a:p>
          <a:p>
            <a:pPr indent="0" lvl="0" marL="0" rtl="0">
              <a:spcBef>
                <a:spcPts val="0"/>
              </a:spcBef>
              <a:buNone/>
            </a:pPr>
            <a:br>
              <a:rPr lang="en" sz="2200"/>
            </a:br>
          </a:p>
        </p:txBody>
      </p:sp>
      <p:pic>
        <p:nvPicPr>
          <p:cNvPr descr="Screen Shot 2016-06-15 at 10.37.49 PM.png"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849" y="1343799"/>
            <a:ext cx="3368200" cy="252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lberton-logo-horizontal.jpg"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119" y="3420950"/>
            <a:ext cx="3421855" cy="117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1.3 Docker Hackathon</a:t>
            </a:r>
            <a:br>
              <a:rPr lang="en"/>
            </a:br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52100" y="1200150"/>
            <a:ext cx="5783400" cy="339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200"/>
          </a:p>
          <a:p>
            <a:pPr indent="-381000" lvl="0" marL="457200" rtl="0">
              <a:spcBef>
                <a:spcPts val="0"/>
              </a:spcBef>
              <a:buSzPct val="109090"/>
            </a:pPr>
            <a:r>
              <a:rPr lang="en" sz="2200"/>
              <a:t>Sponsored by Docker</a:t>
            </a:r>
          </a:p>
          <a:p>
            <a:pPr indent="-381000" lvl="0" marL="457200" rtl="0">
              <a:spcBef>
                <a:spcPts val="0"/>
              </a:spcBef>
              <a:buSzPct val="109090"/>
            </a:pPr>
            <a:r>
              <a:rPr lang="en" sz="2200"/>
              <a:t>Very first hackathon!</a:t>
            </a:r>
          </a:p>
          <a:p>
            <a:pPr indent="-368300" lvl="0" marL="457200" rtl="0">
              <a:spcBef>
                <a:spcPts val="0"/>
              </a:spcBef>
              <a:buSzPct val="100000"/>
            </a:pPr>
            <a:r>
              <a:rPr lang="en" sz="2200"/>
              <a:t>Applying what we’ve learned</a:t>
            </a:r>
          </a:p>
        </p:txBody>
      </p:sp>
      <p:pic>
        <p:nvPicPr>
          <p:cNvPr descr="Screen Shot 2016-06-15 at 10.46.55 PM.png" id="170" name="Shape 170"/>
          <p:cNvPicPr preferRelativeResize="0"/>
          <p:nvPr/>
        </p:nvPicPr>
        <p:blipFill rotWithShape="1">
          <a:blip r:embed="rId3">
            <a:alphaModFix/>
          </a:blip>
          <a:srcRect b="0" l="0" r="0" t="1370"/>
          <a:stretch/>
        </p:blipFill>
        <p:spPr>
          <a:xfrm>
            <a:off x="4801625" y="1501450"/>
            <a:ext cx="3622749" cy="25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1.3 Docker Hackathon</a:t>
            </a:r>
            <a:br>
              <a:rPr lang="en"/>
            </a:br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457200" y="1200150"/>
            <a:ext cx="5783400" cy="3394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560"/>
              </a:spcBef>
              <a:buSzPct val="100000"/>
            </a:pPr>
            <a:r>
              <a:rPr lang="en" sz="2000"/>
              <a:t>Build, Ship and Run cool apps with Docker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Challenge: finding an idea that’s cool </a:t>
            </a:r>
            <a:r>
              <a:rPr i="1" lang="en" sz="2000"/>
              <a:t>and</a:t>
            </a:r>
            <a:r>
              <a:rPr lang="en" sz="2000"/>
              <a:t> useful</a:t>
            </a:r>
          </a:p>
          <a:p>
            <a:pPr indent="-381000" lvl="0" marL="457200" rtl="0">
              <a:spcBef>
                <a:spcPts val="0"/>
              </a:spcBef>
              <a:buSzPct val="120000"/>
            </a:pPr>
            <a:r>
              <a:rPr lang="en" sz="2000"/>
              <a:t>Experimenting with Docker Mac Beta</a:t>
            </a:r>
            <a:br>
              <a:rPr lang="en" sz="2400"/>
            </a:b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250" y="2723824"/>
            <a:ext cx="2440075" cy="1699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06-17 at 2.43.46 PM.png" id="178" name="Shape 178"/>
          <p:cNvPicPr preferRelativeResize="0"/>
          <p:nvPr/>
        </p:nvPicPr>
        <p:blipFill rotWithShape="1">
          <a:blip r:embed="rId4">
            <a:alphaModFix/>
          </a:blip>
          <a:srcRect b="970" l="1568" r="1616" t="0"/>
          <a:stretch/>
        </p:blipFill>
        <p:spPr>
          <a:xfrm>
            <a:off x="6812049" y="1272000"/>
            <a:ext cx="1581649" cy="279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06-16 at 12.19.46 AM.png"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50" y="-806950"/>
            <a:ext cx="8598050" cy="6455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Setup-4.png" id="184" name="Shape 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281695" y="186450"/>
            <a:ext cx="6432899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36842"/>
              </a:lnSpc>
              <a:spcBef>
                <a:spcPts val="0"/>
              </a:spcBef>
              <a:buSzPct val="25000"/>
              <a:buNone/>
            </a:pPr>
            <a:r>
              <a:rPr b="1" lang="en" sz="3000">
                <a:solidFill>
                  <a:schemeClr val="lt1"/>
                </a:solidFill>
              </a:rPr>
              <a:t>Part 2 - What we built and why</a:t>
            </a:r>
            <a:br>
              <a:rPr b="1" lang="en" sz="3000">
                <a:solidFill>
                  <a:schemeClr val="lt1"/>
                </a:solidFill>
              </a:rPr>
            </a:b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2.0 - What is neural styles?</a:t>
            </a:r>
            <a:br>
              <a:rPr lang="en"/>
            </a:b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890312"/>
            <a:ext cx="172752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4">
            <a:alphaModFix/>
          </a:blip>
          <a:srcRect b="25059" l="0" r="0" t="0"/>
          <a:stretch/>
        </p:blipFill>
        <p:spPr>
          <a:xfrm>
            <a:off x="3170762" y="1872716"/>
            <a:ext cx="1727525" cy="176270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>
            <p:ph idx="1" type="body"/>
          </p:nvPr>
        </p:nvSpPr>
        <p:spPr>
          <a:xfrm>
            <a:off x="2467750" y="2566875"/>
            <a:ext cx="572400" cy="374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000">
              <a:highlight>
                <a:srgbClr val="FFFFFF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299FF"/>
                </a:solidFill>
              </a:rPr>
              <a:t>+</a:t>
            </a:r>
            <a:br>
              <a:rPr lang="en" sz="2200">
                <a:highlight>
                  <a:srgbClr val="FFFFFF"/>
                </a:highlight>
              </a:rPr>
            </a:br>
            <a:br>
              <a:rPr lang="en" sz="2200">
                <a:highlight>
                  <a:srgbClr val="FFFFFF"/>
                </a:highlight>
              </a:rPr>
            </a:br>
          </a:p>
        </p:txBody>
      </p:sp>
      <p:sp>
        <p:nvSpPr>
          <p:cNvPr id="194" name="Shape 194"/>
          <p:cNvSpPr txBox="1"/>
          <p:nvPr/>
        </p:nvSpPr>
        <p:spPr>
          <a:xfrm>
            <a:off x="506525" y="318700"/>
            <a:ext cx="5144400" cy="19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55600" lvl="0" marL="457200" rtl="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 picture &amp; a painting style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