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8" r:id="rId6"/>
    <p:sldId id="279" r:id="rId7"/>
    <p:sldId id="280" r:id="rId8"/>
    <p:sldId id="281" r:id="rId9"/>
    <p:sldId id="282" r:id="rId10"/>
    <p:sldId id="283" r:id="rId11"/>
    <p:sldId id="267" r:id="rId12"/>
    <p:sldId id="257" r:id="rId13"/>
    <p:sldId id="270" r:id="rId14"/>
    <p:sldId id="260" r:id="rId15"/>
    <p:sldId id="272" r:id="rId16"/>
    <p:sldId id="269" r:id="rId17"/>
    <p:sldId id="266" r:id="rId18"/>
    <p:sldId id="271" r:id="rId19"/>
    <p:sldId id="265" r:id="rId20"/>
    <p:sldId id="273" r:id="rId21"/>
    <p:sldId id="274" r:id="rId22"/>
    <p:sldId id="275" r:id="rId23"/>
    <p:sldId id="262" r:id="rId24"/>
    <p:sldId id="276" r:id="rId25"/>
    <p:sldId id="277" r:id="rId26"/>
    <p:sldId id="263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536"/>
    <a:srgbClr val="FB003F"/>
    <a:srgbClr val="22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22589" autoAdjust="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168" y="6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250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7076B-EDF0-4414-8404-98CDD76B43B6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0DE6A-3FB1-489B-8842-DFF983C45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40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FB052-CFD0-46EB-B799-CF9CE6AA827D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0334-BC4B-458C-B4E3-766DFE478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2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visord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I’ll change the picture</a:t>
            </a:r>
            <a:r>
              <a:rPr lang="en-US" baseline="0" dirty="0" smtClean="0"/>
              <a:t> or make a comment about how DEVOPS is like conducting.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6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all know why we’re here. Get everyone to yell “Docker!” Then start</a:t>
            </a:r>
            <a:r>
              <a:rPr lang="en-US" baseline="0" dirty="0" smtClean="0"/>
              <a:t> digging deeper….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30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Let’s talk about the IoT device on the vessels for a bit,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giving away the (proprietary information) farm.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00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Meanwhile, back at the beach, there is still the</a:t>
            </a:r>
            <a:r>
              <a:rPr lang="en-US" baseline="0" dirty="0" smtClean="0"/>
              <a:t> problem of being able to run multiple services in one container.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22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a number of ways you can achieve this ranging from using a simple Bash script as the value of your container’s CMD instruction to installing a process management tool.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make use of the process management tool,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Supervisor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 manage multiple processes in our container. Using Supervisor allows us better management of the processes we want to run.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SupervisorD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doesn’t replace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Linux systems, but it gives you a great way to manage processes related to specific projects.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the container is run the </a:t>
            </a:r>
            <a:r>
              <a:rPr lang="en-US" dirty="0" err="1" smtClean="0"/>
              <a:t>Dockerfile</a:t>
            </a:r>
            <a:r>
              <a:rPr lang="en-US" baseline="0" dirty="0" smtClean="0"/>
              <a:t> calls the Supervisor executable.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15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service gets its commands</a:t>
            </a:r>
            <a:r>
              <a:rPr lang="en-US" baseline="0" dirty="0" smtClean="0"/>
              <a:t> and options. The configuration file is read and processed by Supervisor, starting each process as described.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64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we get our Docker based applications out to the end-user?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2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we decided that world-wide deployment would be better suited for AWS Cloud Network. It is appropriate that Docker is represented as shipping containers.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78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Developers work from code repos for</a:t>
            </a:r>
            <a:r>
              <a:rPr lang="en-US" baseline="0" dirty="0" smtClean="0"/>
              <a:t> the application and then use a build script into which they can designate versions and build numbers for the application. These images get pushed to a private repo on DockerHub. All of this can be done from the command line on the build server or through a set of web interfaces.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Docker containers are tagged (</a:t>
            </a:r>
            <a:r>
              <a:rPr lang="en-US" dirty="0" err="1" smtClean="0"/>
              <a:t>dev</a:t>
            </a:r>
            <a:r>
              <a:rPr lang="en-US" dirty="0" smtClean="0"/>
              <a:t>, staging prod) according to their destination VPC (DEV, STAGING, PROD). Those destined for PROD will be deployed in all production VPC's located</a:t>
            </a:r>
            <a:r>
              <a:rPr lang="en-US" baseline="0" dirty="0" smtClean="0"/>
              <a:t> in geographic zones </a:t>
            </a:r>
            <a:r>
              <a:rPr lang="en-US" dirty="0" smtClean="0"/>
              <a:t>e.g., Virginia, Aberdeen, etc. It is containers tagged in this way which Jenkins has AWS </a:t>
            </a:r>
            <a:r>
              <a:rPr lang="en-US" dirty="0" err="1" smtClean="0"/>
              <a:t>CodeDeploy</a:t>
            </a:r>
            <a:r>
              <a:rPr lang="en-US" dirty="0" smtClean="0"/>
              <a:t> seek out when running through the cycle.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0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Fugro &amp; Jay</a:t>
            </a:r>
            <a:r>
              <a:rPr lang="en-US" baseline="0" dirty="0" smtClean="0"/>
              <a:t> Blanchard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053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1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r>
              <a:rPr lang="en-US" baseline="0" dirty="0" smtClean="0"/>
              <a:t> more services becomes easy as all you need is a container and perhaps a way to communicate with </a:t>
            </a:r>
            <a:r>
              <a:rPr lang="en-US" baseline="0" smtClean="0"/>
              <a:t>other containers.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44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 the primary takeaways involved in making OARS more efficient from a DEVOPS perspective.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72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Flux7 &amp; Aater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75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Flux7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0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Flux7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41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Flux7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7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Flux7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62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OARS Promotional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53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 the primary issues involved in making OARS more efficient from a DEVOPS perspective.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0334-BC4B-458C-B4E3-766DFE478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6/14/2016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6/14/2016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tup-5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752" y="-57339"/>
            <a:ext cx="6875176" cy="4566349"/>
          </a:xfrm>
          <a:prstGeom prst="rect">
            <a:avLst/>
          </a:prstGeom>
        </p:spPr>
      </p:pic>
      <p:pic>
        <p:nvPicPr>
          <p:cNvPr id="6" name="Picture 5" descr="01-Fra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8806" y="1632893"/>
            <a:ext cx="4335396" cy="769441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Overseeing </a:t>
            </a: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Ship’s Surveys and Surveyors Globally Using IoT and Docker</a:t>
            </a:r>
          </a:p>
          <a:p>
            <a:endParaRPr lang="en-US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4817291" y="2129570"/>
            <a:ext cx="24959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Jay Blanchard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4875" y="2482573"/>
            <a:ext cx="2887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Software Systems Engineer</a:t>
            </a:r>
          </a:p>
          <a:p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Fugro Chance, Inc.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Arial"/>
                <a:cs typeface="Arial"/>
              </a:rPr>
              <a:t>(NOTE: PASTE IN PORTRAIT AND SEND BEHIND FOREGROUND GRAPHIC FOR CROP)</a:t>
            </a:r>
            <a:endParaRPr lang="en-US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4817291" y="3057638"/>
            <a:ext cx="2516715" cy="430887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/>
                <a:cs typeface="Arial"/>
              </a:rPr>
              <a:t>Aater Suleman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5026" y="3421909"/>
            <a:ext cx="2645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Arial"/>
                <a:cs typeface="Arial"/>
              </a:rPr>
              <a:t>Co-Founder &amp; CEO Flux7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5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Setu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588" y="2058948"/>
            <a:ext cx="6823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“This will be a brief moment of audience participation which should work to make things a bit more interesting for a couple of seconds.” – Captain Obvious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6848" y="52781"/>
            <a:ext cx="2001214" cy="135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Solution	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76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560320" y="3192780"/>
            <a:ext cx="2392680" cy="1696722"/>
          </a:xfrm>
          <a:prstGeom prst="cloudCallout">
            <a:avLst>
              <a:gd name="adj1" fmla="val 81331"/>
              <a:gd name="adj2" fmla="val -78902"/>
            </a:avLst>
          </a:prstGeom>
          <a:solidFill>
            <a:schemeClr val="bg1"/>
          </a:solidFill>
          <a:effectLst>
            <a:outerShdw blurRad="40000" dist="23000" dir="5400000" sx="101000" sy="10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00" y="3432272"/>
            <a:ext cx="1203960" cy="1196740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128795" y="2725087"/>
            <a:ext cx="3124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An array of sensors are connected to an IoT device onboard each vessel which then communicates to the web based application back “on the beach” via a low-bandwidth satellite connection.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5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56" y="-296723"/>
            <a:ext cx="6839179" cy="8850702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2074" y="721567"/>
            <a:ext cx="3968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Diverse responsibility among services leads to adopting a 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micro-service architecture.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6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17" y="-404321"/>
            <a:ext cx="7305773" cy="5143500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9" y="1038807"/>
            <a:ext cx="30417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Code, database connections and other considerations determined that two services should be run in one container.</a:t>
            </a:r>
          </a:p>
          <a:p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Using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SupervisorD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provides a solid process to run both micro-services in the same container…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657600" y="3408032"/>
            <a:ext cx="2100409" cy="1188098"/>
          </a:xfrm>
          <a:prstGeom prst="cloudCallout">
            <a:avLst>
              <a:gd name="adj1" fmla="val -30328"/>
              <a:gd name="adj2" fmla="val -101691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Apply </a:t>
            </a:r>
            <a:r>
              <a:rPr lang="en-US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SupervisorD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 liberally!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061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FROM ubuntu:14.04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MAINTAINER jablanchard@fugro.com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 apt-get update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 apt-get install -y apache2 supervisor php5 php5-mysql php5-cli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-p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/lock/apache2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/run/apache2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/log/supervisor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 a2enmod rewrite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 a2enmod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ssl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COPY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supervisord.conf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/supervisor/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conf.d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supervisord.conf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COPY 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applog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logrotate.d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applog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COPY 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socket_log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logrotate.d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socket_log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COPY 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udp_log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logrotate.d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udp_log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ADD 000-default.conf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/apache2/sites-enabled/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ADD default-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ssl.conf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/apache2/sites-enabled/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ADD apache2.conf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/apache2/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ADD www-server/ 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/www-server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EXPOSE 80 443 30089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CMD ["/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supervisord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"]</a:t>
            </a:r>
          </a:p>
        </p:txBody>
      </p:sp>
      <p:pic>
        <p:nvPicPr>
          <p:cNvPr id="12" name="Picture 11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supervisord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nodaemon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[program:apache2]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command=/bin/bash -c "source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/apache2/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envvars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&amp;&amp; exec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sbin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/apache2 -DFOREGROUND"</a:t>
            </a:r>
          </a:p>
          <a:p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program:broadcaster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command=bin/bash -c "exec 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/bin/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-f </a:t>
            </a:r>
            <a:r>
              <a:rPr lang="en-US" sz="12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/www-server/services/</a:t>
            </a:r>
            <a:r>
              <a:rPr lang="en-US" sz="12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broadcast_processor.php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</a:p>
        </p:txBody>
      </p:sp>
      <p:pic>
        <p:nvPicPr>
          <p:cNvPr id="12" name="Picture 11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657590" y="2714612"/>
            <a:ext cx="2571673" cy="1533538"/>
          </a:xfrm>
          <a:prstGeom prst="cloudCallout">
            <a:avLst>
              <a:gd name="adj1" fmla="val 15094"/>
              <a:gd name="adj2" fmla="val -9124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supervisord.conf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08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06341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7" y="338398"/>
            <a:ext cx="7940807" cy="4466704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Arial"/>
                <a:cs typeface="Arial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9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Arial"/>
                <a:cs typeface="Arial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0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Arial"/>
                <a:cs typeface="Arial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42" y="-211484"/>
            <a:ext cx="9516851" cy="3117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" y="2838839"/>
            <a:ext cx="6751320" cy="1862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REPOSITORY              TAG                 IMAGE ID            CREATED             VIRTUAL SIZE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</a:t>
            </a:r>
            <a:r>
              <a:rPr lang="en-US" sz="9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dev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2380a6273d20        3 days ago          851.9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3.14.1-1.0.2-118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2380a6273d20        3 days ago          851.9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3.14.0-1.0.2-117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c6fcd4fb28c8        3 days ago          839.4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test-image      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59a4e1392d50        4 days ago          339.9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3.11.0-1.0.2-116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8ef06a3cff21        7 days ago          777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3.10.2-1.0.2-115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2da2807c4ecf        7 days ago          764.5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3.10.0-1.0.2-114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cb9453a4ab9e        10 days ago         739.6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3.8.0-1.0.2-113 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9f39248452a3        10 days ago         714.7 MB</a:t>
            </a:r>
          </a:p>
          <a:p>
            <a:r>
              <a:rPr lang="en-US" sz="9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picklejuice</a:t>
            </a:r>
            <a:r>
              <a:rPr lang="en-US" sz="9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/gateway     3.5.0-1.0.2-112     </a:t>
            </a:r>
            <a:r>
              <a:rPr lang="en-US" sz="900" dirty="0">
                <a:latin typeface="Courier New" panose="02070309020205020404" pitchFamily="49" charset="0"/>
                <a:cs typeface="Courier New" panose="02070309020205020404" pitchFamily="49" charset="0"/>
              </a:rPr>
              <a:t>c1526c434b85        2 weeks ago         677.3 MB</a:t>
            </a:r>
          </a:p>
          <a:p>
            <a:endParaRPr lang="en-US" sz="9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4950" y="1119161"/>
            <a:ext cx="492421" cy="846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50" dirty="0" smtClean="0">
                <a:latin typeface="Arial" panose="020B0604020202020204" pitchFamily="34" charset="0"/>
                <a:cs typeface="Arial" panose="020B0604020202020204" pitchFamily="34" charset="0"/>
              </a:rPr>
              <a:t>web app server</a:t>
            </a:r>
            <a:endParaRPr lang="en-US" sz="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6632" y="1045742"/>
            <a:ext cx="654919" cy="846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50" dirty="0" smtClean="0">
                <a:latin typeface="Arial" panose="020B0604020202020204" pitchFamily="34" charset="0"/>
                <a:cs typeface="Arial" panose="020B0604020202020204" pitchFamily="34" charset="0"/>
              </a:rPr>
              <a:t>web app server</a:t>
            </a:r>
            <a:endParaRPr lang="en-US" sz="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1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Arial"/>
                <a:cs typeface="Arial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7298" y="883298"/>
            <a:ext cx="889518" cy="335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388"/>
            <a:ext cx="9157648" cy="2856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3452" y="2738411"/>
            <a:ext cx="521998" cy="846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50" dirty="0" smtClean="0">
                <a:latin typeface="Arial" panose="020B0604020202020204" pitchFamily="34" charset="0"/>
                <a:cs typeface="Arial" panose="020B0604020202020204" pitchFamily="34" charset="0"/>
              </a:rPr>
              <a:t>web app server</a:t>
            </a:r>
            <a:endParaRPr lang="en-US" sz="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4052" y="2470190"/>
            <a:ext cx="509298" cy="84639"/>
          </a:xfrm>
          <a:prstGeom prst="rect">
            <a:avLst/>
          </a:prstGeom>
          <a:solidFill>
            <a:srgbClr val="F58536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50" dirty="0" smtClean="0">
                <a:latin typeface="Arial" panose="020B0604020202020204" pitchFamily="34" charset="0"/>
                <a:cs typeface="Arial" panose="020B0604020202020204" pitchFamily="34" charset="0"/>
              </a:rPr>
              <a:t>web app server</a:t>
            </a:r>
            <a:endParaRPr lang="en-US" sz="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7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03" y="-1"/>
            <a:ext cx="1664197" cy="16641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726" y="279202"/>
            <a:ext cx="6368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Fugro Chance Inc. is among the world’s most trusted and innovative survey companies. A wealth of experience, first-class performance, superior technology and integrity makes us the standard of excellence for survey quality.</a:t>
            </a:r>
          </a:p>
          <a:p>
            <a:endParaRPr lang="en-US" sz="1400" dirty="0" smtClean="0"/>
          </a:p>
          <a:p>
            <a:r>
              <a:rPr lang="en-US" sz="1400" dirty="0" smtClean="0"/>
              <a:t>Fugro </a:t>
            </a:r>
            <a:r>
              <a:rPr lang="en-US" sz="1400" dirty="0"/>
              <a:t>Chance Inc. </a:t>
            </a:r>
            <a:r>
              <a:rPr lang="en-US" sz="1400" dirty="0" smtClean="0"/>
              <a:t>is </a:t>
            </a:r>
            <a:r>
              <a:rPr lang="en-US" sz="1400" dirty="0"/>
              <a:t>an integral part of the Fugro Group Offshore Survey Division (</a:t>
            </a:r>
            <a:r>
              <a:rPr lang="en-US" sz="1400" dirty="0" smtClean="0"/>
              <a:t>OSD) and provides </a:t>
            </a:r>
            <a:r>
              <a:rPr lang="en-US" sz="1400" dirty="0"/>
              <a:t>the highest quality survey services throughout the world.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15458" y="2555527"/>
            <a:ext cx="73062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11111"/>
                </a:solidFill>
              </a:rPr>
              <a:t>Jay Blanchard is a long-time </a:t>
            </a:r>
            <a:r>
              <a:rPr lang="en-US" sz="1400" dirty="0" smtClean="0">
                <a:solidFill>
                  <a:srgbClr val="111111"/>
                </a:solidFill>
              </a:rPr>
              <a:t>software engineer </a:t>
            </a:r>
            <a:r>
              <a:rPr lang="en-US" sz="1400" dirty="0">
                <a:solidFill>
                  <a:srgbClr val="111111"/>
                </a:solidFill>
              </a:rPr>
              <a:t>who developed a passion for efficient and effective </a:t>
            </a:r>
            <a:r>
              <a:rPr lang="en-US" sz="1400" dirty="0" smtClean="0">
                <a:solidFill>
                  <a:srgbClr val="111111"/>
                </a:solidFill>
              </a:rPr>
              <a:t>web application </a:t>
            </a:r>
            <a:r>
              <a:rPr lang="en-US" sz="1400" dirty="0">
                <a:solidFill>
                  <a:srgbClr val="111111"/>
                </a:solidFill>
              </a:rPr>
              <a:t>design. </a:t>
            </a:r>
            <a:r>
              <a:rPr lang="en-US" sz="1400" dirty="0" smtClean="0">
                <a:solidFill>
                  <a:srgbClr val="111111"/>
                </a:solidFill>
              </a:rPr>
              <a:t>He </a:t>
            </a:r>
            <a:r>
              <a:rPr lang="en-US" sz="1400" dirty="0">
                <a:solidFill>
                  <a:srgbClr val="111111"/>
                </a:solidFill>
              </a:rPr>
              <a:t>is fascinated with JavaScript and has </a:t>
            </a:r>
            <a:r>
              <a:rPr lang="en-US" sz="1400" dirty="0" smtClean="0">
                <a:solidFill>
                  <a:srgbClr val="111111"/>
                </a:solidFill>
              </a:rPr>
              <a:t>authored two books on the jQuery library. Jay is also a speaker and workshop teacher with a </a:t>
            </a:r>
            <a:r>
              <a:rPr lang="en-US" sz="1400" dirty="0">
                <a:solidFill>
                  <a:srgbClr val="111111"/>
                </a:solidFill>
              </a:rPr>
              <a:t>desire to help others learn how to use </a:t>
            </a:r>
            <a:r>
              <a:rPr lang="en-US" sz="1400" dirty="0" smtClean="0">
                <a:solidFill>
                  <a:srgbClr val="111111"/>
                </a:solidFill>
              </a:rPr>
              <a:t>web technologies effectively. </a:t>
            </a:r>
            <a:r>
              <a:rPr lang="en-US" sz="1400" dirty="0">
                <a:solidFill>
                  <a:srgbClr val="111111"/>
                </a:solidFill>
              </a:rPr>
              <a:t>His latest projects include real-time, business specific, web-based positioning systems. 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6" y="2222500"/>
            <a:ext cx="1151332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Setup-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616" y="1471853"/>
            <a:ext cx="6837990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200" b="1" dirty="0" smtClean="0">
                <a:solidFill>
                  <a:srgbClr val="2299FF"/>
                </a:solidFill>
                <a:latin typeface="Arial"/>
                <a:cs typeface="Arial"/>
              </a:rPr>
              <a:t>“How does this make future development easier?”</a:t>
            </a:r>
            <a:endParaRPr lang="en-US" sz="4200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3494" y="2689153"/>
            <a:ext cx="2824787" cy="694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200"/>
              </a:lnSpc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— Moby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97" y="0"/>
            <a:ext cx="6402307" cy="4507431"/>
          </a:xfrm>
          <a:prstGeom prst="rect">
            <a:avLst/>
          </a:prstGeom>
        </p:spPr>
      </p:pic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63" y="2411932"/>
            <a:ext cx="27821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Additional micro-services can be run in their own containers and plugged into the application “black box” style,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63" y="3051583"/>
            <a:ext cx="82809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                           perhaps only exposing the ports necessary to interact with the existing micro-services or by running independently of the primary application.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Setu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0148" y="1387152"/>
            <a:ext cx="682378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Supporting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a unique, real-time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application where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some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micro-services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exist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together is easily done with Docker using </a:t>
            </a:r>
            <a:r>
              <a:rPr lang="en-US" sz="1700" dirty="0" err="1" smtClean="0">
                <a:solidFill>
                  <a:srgbClr val="FFFFFF"/>
                </a:solidFill>
                <a:latin typeface="Arial"/>
                <a:cs typeface="Arial"/>
              </a:rPr>
              <a:t>SupervisorD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Versioning a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web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application is easily accomplished with tagged Docker images. We can deploy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new features in the application efficiently and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globally by distributing the images via our continuous delivery mechanism.</a:t>
            </a: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Future development is easily supported by adding </a:t>
            </a:r>
            <a:r>
              <a:rPr lang="en-US" sz="1700" dirty="0">
                <a:solidFill>
                  <a:srgbClr val="FFFFFF"/>
                </a:solidFill>
                <a:latin typeface="Arial"/>
                <a:cs typeface="Arial"/>
              </a:rPr>
              <a:t>micro-services 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in Docker containers.</a:t>
            </a:r>
            <a:endParaRPr lang="en-US" sz="1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6694" y="52781"/>
            <a:ext cx="2516972" cy="67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Takeaways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10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Setup-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361" y="1754663"/>
            <a:ext cx="4764427" cy="77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4361" y="2619057"/>
            <a:ext cx="335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E-Mail:   jablanchard@fugro.com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Twitter: @</a:t>
            </a:r>
            <a:r>
              <a:rPr lang="en-US" sz="1600" dirty="0" err="1" smtClean="0">
                <a:solidFill>
                  <a:schemeClr val="bg1"/>
                </a:solidFill>
              </a:rPr>
              <a:t>jaylblanchard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sp>
        <p:nvSpPr>
          <p:cNvPr id="5" name="Shape 129"/>
          <p:cNvSpPr txBox="1"/>
          <p:nvPr/>
        </p:nvSpPr>
        <p:spPr>
          <a:xfrm>
            <a:off x="2431625" y="570273"/>
            <a:ext cx="2595300" cy="413700"/>
          </a:xfrm>
          <a:prstGeom prst="rect">
            <a:avLst/>
          </a:prstGeom>
          <a:solidFill>
            <a:srgbClr val="30699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0" rtl="0">
              <a:spcBef>
                <a:spcPts val="0"/>
              </a:spcBef>
              <a:buNone/>
            </a:pPr>
            <a:r>
              <a:rPr lang="en" sz="1800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Achievements</a:t>
            </a:r>
          </a:p>
        </p:txBody>
      </p:sp>
      <p:sp>
        <p:nvSpPr>
          <p:cNvPr id="9" name="Shape 130"/>
          <p:cNvSpPr txBox="1"/>
          <p:nvPr/>
        </p:nvSpPr>
        <p:spPr>
          <a:xfrm>
            <a:off x="5833175" y="2464269"/>
            <a:ext cx="3129000" cy="164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 b="1" dirty="0">
                <a:solidFill>
                  <a:srgbClr val="B45F06"/>
                </a:solidFill>
                <a:latin typeface="Titillium Web"/>
                <a:ea typeface="Titillium Web"/>
                <a:cs typeface="Titillium Web"/>
                <a:sym typeface="Titillium Web"/>
              </a:rPr>
              <a:t>Aater Suleman</a:t>
            </a:r>
            <a:r>
              <a:rPr lang="en" sz="1200" dirty="0">
                <a:latin typeface="Titillium Web"/>
                <a:ea typeface="Titillium Web"/>
                <a:cs typeface="Titillium Web"/>
                <a:sym typeface="Titillium Web"/>
              </a:rPr>
              <a:t>       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 dirty="0">
                <a:latin typeface="Titillium Web"/>
                <a:ea typeface="Titillium Web"/>
                <a:cs typeface="Titillium Web"/>
                <a:sym typeface="Titillium Web"/>
              </a:rPr>
              <a:t>Co-Founder &amp; CEO Flux7 </a:t>
            </a:r>
          </a:p>
          <a:p>
            <a:pPr lvl="0" indent="4572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 dirty="0">
                <a:latin typeface="Titillium Web"/>
                <a:ea typeface="Titillium Web"/>
                <a:cs typeface="Titillium Web"/>
                <a:sym typeface="Titillium Web"/>
              </a:rPr>
              <a:t>Faculty, University of Texas at Austin</a:t>
            </a:r>
            <a:r>
              <a:rPr lang="en" sz="1200" dirty="0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200" b="1" dirty="0">
              <a:solidFill>
                <a:srgbClr val="0B5394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200" b="1" dirty="0">
                <a:solidFill>
                  <a:srgbClr val="0B5394"/>
                </a:solidFill>
                <a:latin typeface="Titillium Web"/>
                <a:ea typeface="Titillium Web"/>
                <a:cs typeface="Titillium Web"/>
                <a:sym typeface="Titillium Web"/>
              </a:rPr>
              <a:t>Flux7: Cloud and DevOps Solutions</a:t>
            </a:r>
          </a:p>
          <a:p>
            <a:pPr lvl="0" indent="3873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Founded in 2013</a:t>
            </a:r>
          </a:p>
          <a:p>
            <a:pPr lvl="0" indent="3873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Team of 35+</a:t>
            </a:r>
          </a:p>
          <a:p>
            <a:pPr lvl="0" indent="387350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Headquartered in Austin, Texas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200" dirty="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0" name="Shape 131" descr="2b9ac7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8252" y="1116373"/>
            <a:ext cx="1303950" cy="13039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Shape 132"/>
          <p:cNvSpPr txBox="1">
            <a:spLocks/>
          </p:cNvSpPr>
          <p:nvPr/>
        </p:nvSpPr>
        <p:spPr>
          <a:xfrm>
            <a:off x="1872211" y="1132249"/>
            <a:ext cx="3704775" cy="295162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1300" b="1" dirty="0" smtClean="0">
              <a:solidFill>
                <a:srgbClr val="005683"/>
              </a:solidFill>
            </a:endParaRPr>
          </a:p>
          <a:p>
            <a:pPr>
              <a:spcBef>
                <a:spcPts val="0"/>
              </a:spcBef>
            </a:pPr>
            <a:r>
              <a:rPr lang="en-US" sz="1300" b="1" dirty="0" smtClean="0">
                <a:solidFill>
                  <a:srgbClr val="005683"/>
                </a:solidFill>
              </a:rPr>
              <a:t>AWS </a:t>
            </a:r>
            <a:r>
              <a:rPr lang="en-US" sz="1300" b="1" dirty="0" err="1" smtClean="0">
                <a:solidFill>
                  <a:srgbClr val="005683"/>
                </a:solidFill>
              </a:rPr>
              <a:t>DevOps</a:t>
            </a:r>
            <a:r>
              <a:rPr lang="en-US" sz="1300" b="1" dirty="0" smtClean="0">
                <a:solidFill>
                  <a:srgbClr val="005683"/>
                </a:solidFill>
              </a:rPr>
              <a:t>, Healthcare, and Life Sciences Competencies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84615"/>
            </a:pPr>
            <a:endParaRPr lang="en-US" sz="13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84615"/>
            </a:pPr>
            <a:r>
              <a:rPr lang="en-US" sz="1300" dirty="0" err="1" smtClean="0">
                <a:solidFill>
                  <a:srgbClr val="000000"/>
                </a:solidFill>
              </a:rPr>
              <a:t>TechTarget’s</a:t>
            </a:r>
            <a:r>
              <a:rPr lang="en-US" sz="1300" dirty="0" smtClean="0">
                <a:solidFill>
                  <a:srgbClr val="000000"/>
                </a:solidFill>
              </a:rPr>
              <a:t> “</a:t>
            </a:r>
            <a:r>
              <a:rPr lang="en-US" sz="1300" b="1" dirty="0" smtClean="0">
                <a:solidFill>
                  <a:srgbClr val="3C78D8"/>
                </a:solidFill>
              </a:rPr>
              <a:t>Impact Best AWS Consulting Partner</a:t>
            </a:r>
            <a:r>
              <a:rPr lang="en-US" sz="1300" dirty="0" smtClean="0">
                <a:solidFill>
                  <a:srgbClr val="000000"/>
                </a:solidFill>
              </a:rPr>
              <a:t>” two years in a row (2015 &amp; 2016)</a:t>
            </a:r>
          </a:p>
          <a:p>
            <a:pPr>
              <a:spcBef>
                <a:spcPts val="0"/>
              </a:spcBef>
            </a:pPr>
            <a:endParaRPr lang="en-US" sz="13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300" b="1" dirty="0" smtClean="0">
                <a:solidFill>
                  <a:srgbClr val="3D85C6"/>
                </a:solidFill>
              </a:rPr>
              <a:t>Partner Recognition Award by AWS at </a:t>
            </a:r>
            <a:r>
              <a:rPr lang="en-US" sz="1300" b="1" dirty="0" err="1" smtClean="0">
                <a:solidFill>
                  <a:srgbClr val="3D85C6"/>
                </a:solidFill>
              </a:rPr>
              <a:t>reInvent</a:t>
            </a:r>
            <a:r>
              <a:rPr lang="en-US" sz="1300" b="1" dirty="0" smtClean="0">
                <a:solidFill>
                  <a:srgbClr val="3D85C6"/>
                </a:solidFill>
              </a:rPr>
              <a:t> 2015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en-US" sz="13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300" dirty="0" smtClean="0">
                <a:solidFill>
                  <a:srgbClr val="000000"/>
                </a:solidFill>
              </a:rPr>
              <a:t>Customers featured on stage at AWS </a:t>
            </a:r>
            <a:r>
              <a:rPr lang="en-US" sz="1300" dirty="0" err="1" smtClean="0">
                <a:solidFill>
                  <a:srgbClr val="000000"/>
                </a:solidFill>
              </a:rPr>
              <a:t>re:Invent</a:t>
            </a:r>
            <a:r>
              <a:rPr lang="en-US" sz="1300" dirty="0" smtClean="0">
                <a:solidFill>
                  <a:srgbClr val="000000"/>
                </a:solidFill>
              </a:rPr>
              <a:t> three years in a row</a:t>
            </a:r>
          </a:p>
          <a:p>
            <a:pPr>
              <a:spcBef>
                <a:spcPts val="0"/>
              </a:spcBef>
            </a:pPr>
            <a:endParaRPr lang="en-US" sz="13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84615"/>
            </a:pPr>
            <a:r>
              <a:rPr lang="en-US" sz="1300" dirty="0" smtClean="0"/>
              <a:t>Docker Foundation and authorized consulting partner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84615"/>
            </a:pPr>
            <a:endParaRPr lang="en-US" sz="1300" dirty="0" smtClean="0"/>
          </a:p>
          <a:p>
            <a:pPr>
              <a:spcBef>
                <a:spcPts val="0"/>
              </a:spcBef>
              <a:buClr>
                <a:schemeClr val="dk1"/>
              </a:buClr>
              <a:buSzPct val="84615"/>
            </a:pPr>
            <a:r>
              <a:rPr lang="en-US" sz="1300" dirty="0" smtClean="0"/>
              <a:t>150+ happy customers through word of mouth</a:t>
            </a:r>
            <a:endParaRPr lang="en-US" sz="1300" dirty="0"/>
          </a:p>
        </p:txBody>
      </p:sp>
      <p:pic>
        <p:nvPicPr>
          <p:cNvPr id="12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325" y="629035"/>
            <a:ext cx="296150" cy="29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651" y="2478712"/>
            <a:ext cx="1169322" cy="246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700" y="2858423"/>
            <a:ext cx="473224" cy="47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913" y="1028776"/>
            <a:ext cx="1108800" cy="32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338" y="1485115"/>
            <a:ext cx="1303950" cy="32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0971" y="570273"/>
            <a:ext cx="856685" cy="3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44"/>
          <p:cNvPicPr preferRelativeResize="0"/>
          <p:nvPr/>
        </p:nvPicPr>
        <p:blipFill rotWithShape="1">
          <a:blip r:embed="rId11">
            <a:alphaModFix/>
          </a:blip>
          <a:srcRect t="29602"/>
          <a:stretch/>
        </p:blipFill>
        <p:spPr>
          <a:xfrm>
            <a:off x="239299" y="1974671"/>
            <a:ext cx="1340027" cy="3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0270" y="3499250"/>
            <a:ext cx="898084" cy="3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4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4780" y="3884079"/>
            <a:ext cx="1108799" cy="46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2" y="-613154"/>
            <a:ext cx="2745889" cy="2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2" y="-613154"/>
            <a:ext cx="2745889" cy="2281985"/>
          </a:xfrm>
          <a:prstGeom prst="rect">
            <a:avLst/>
          </a:prstGeom>
        </p:spPr>
      </p:pic>
      <p:sp>
        <p:nvSpPr>
          <p:cNvPr id="24" name="Shape 151"/>
          <p:cNvSpPr txBox="1">
            <a:spLocks/>
          </p:cNvSpPr>
          <p:nvPr/>
        </p:nvSpPr>
        <p:spPr>
          <a:xfrm>
            <a:off x="2573925" y="1045000"/>
            <a:ext cx="4032000" cy="1013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dirty="0" smtClean="0"/>
              <a:t>Engagement</a:t>
            </a:r>
            <a:endParaRPr lang="en" dirty="0"/>
          </a:p>
        </p:txBody>
      </p:sp>
      <p:sp>
        <p:nvSpPr>
          <p:cNvPr id="25" name="Shape 153"/>
          <p:cNvSpPr txBox="1"/>
          <p:nvPr/>
        </p:nvSpPr>
        <p:spPr>
          <a:xfrm>
            <a:off x="238125" y="3193750"/>
            <a:ext cx="3000000" cy="8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2C2D30"/>
                </a:solidFill>
                <a:latin typeface="Titillium Web"/>
                <a:ea typeface="Titillium Web"/>
                <a:cs typeface="Titillium Web"/>
                <a:sym typeface="Titillium Web"/>
              </a:rPr>
              <a:t>Architect the solution with Fugro</a:t>
            </a:r>
          </a:p>
        </p:txBody>
      </p:sp>
      <p:sp>
        <p:nvSpPr>
          <p:cNvPr id="26" name="Shape 155"/>
          <p:cNvSpPr txBox="1"/>
          <p:nvPr/>
        </p:nvSpPr>
        <p:spPr>
          <a:xfrm>
            <a:off x="3060425" y="3193750"/>
            <a:ext cx="3000000" cy="8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2C2D3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Compress timelines</a:t>
            </a:r>
          </a:p>
        </p:txBody>
      </p:sp>
      <p:pic>
        <p:nvPicPr>
          <p:cNvPr id="27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8775" y="2200025"/>
            <a:ext cx="818700" cy="8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0575" y="2200025"/>
            <a:ext cx="818700" cy="8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1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73375" y="2200025"/>
            <a:ext cx="818700" cy="8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154"/>
          <p:cNvSpPr txBox="1"/>
          <p:nvPr/>
        </p:nvSpPr>
        <p:spPr>
          <a:xfrm>
            <a:off x="5882725" y="3193750"/>
            <a:ext cx="3000000" cy="81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2C2D30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Transfer the Skills </a:t>
            </a:r>
          </a:p>
        </p:txBody>
      </p:sp>
    </p:spTree>
    <p:extLst>
      <p:ext uri="{BB962C8B-B14F-4D97-AF65-F5344CB8AC3E}">
        <p14:creationId xmlns:p14="http://schemas.microsoft.com/office/powerpoint/2010/main" val="160164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2" y="-613154"/>
            <a:ext cx="2745889" cy="2281985"/>
          </a:xfrm>
          <a:prstGeom prst="rect">
            <a:avLst/>
          </a:prstGeom>
        </p:spPr>
      </p:pic>
      <p:sp>
        <p:nvSpPr>
          <p:cNvPr id="12" name="Shape 163"/>
          <p:cNvSpPr txBox="1">
            <a:spLocks/>
          </p:cNvSpPr>
          <p:nvPr/>
        </p:nvSpPr>
        <p:spPr>
          <a:xfrm>
            <a:off x="1007717" y="840891"/>
            <a:ext cx="7036800" cy="1013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000" dirty="0" smtClean="0"/>
              <a:t>Architect the solution with Fugro</a:t>
            </a:r>
            <a:endParaRPr lang="en" sz="4000" dirty="0"/>
          </a:p>
        </p:txBody>
      </p:sp>
      <p:pic>
        <p:nvPicPr>
          <p:cNvPr id="13" name="Shape 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642" y="2082591"/>
            <a:ext cx="1582333" cy="120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5354" y="2238137"/>
            <a:ext cx="2401527" cy="868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Shape 166"/>
          <p:cNvGrpSpPr/>
          <p:nvPr/>
        </p:nvGrpSpPr>
        <p:grpSpPr>
          <a:xfrm>
            <a:off x="6838950" y="1971774"/>
            <a:ext cx="1918475" cy="1444525"/>
            <a:chOff x="5312725" y="1904800"/>
            <a:chExt cx="1605900" cy="1336800"/>
          </a:xfrm>
        </p:grpSpPr>
        <p:pic>
          <p:nvPicPr>
            <p:cNvPr id="16" name="Shape 1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00050" y="1904800"/>
              <a:ext cx="831258" cy="1013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168"/>
            <p:cNvSpPr txBox="1"/>
            <p:nvPr/>
          </p:nvSpPr>
          <p:spPr>
            <a:xfrm>
              <a:off x="5312725" y="2917900"/>
              <a:ext cx="1605900" cy="3237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lang="en" dirty="0" smtClean="0">
                  <a:latin typeface="Titillium Web"/>
                  <a:ea typeface="Titillium Web"/>
                  <a:cs typeface="Titillium Web"/>
                  <a:sym typeface="Titillium Web"/>
                </a:rPr>
                <a:t>CloudFormation</a:t>
              </a:r>
              <a:endParaRPr lang="en" dirty="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1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2" y="-613154"/>
            <a:ext cx="2745889" cy="2281985"/>
          </a:xfrm>
          <a:prstGeom prst="rect">
            <a:avLst/>
          </a:prstGeom>
        </p:spPr>
      </p:pic>
      <p:sp>
        <p:nvSpPr>
          <p:cNvPr id="11" name="Shape 174"/>
          <p:cNvSpPr txBox="1">
            <a:spLocks/>
          </p:cNvSpPr>
          <p:nvPr/>
        </p:nvSpPr>
        <p:spPr>
          <a:xfrm>
            <a:off x="198400" y="1543850"/>
            <a:ext cx="3671700" cy="234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smtClean="0">
                <a:solidFill>
                  <a:srgbClr val="2C2D30"/>
                </a:solidFill>
              </a:rPr>
              <a:t>Phase “0”: </a:t>
            </a:r>
          </a:p>
          <a:p>
            <a:pPr>
              <a:spcBef>
                <a:spcPts val="0"/>
              </a:spcBef>
            </a:pPr>
            <a:endParaRPr lang="en-US" sz="1600" smtClean="0">
              <a:solidFill>
                <a:srgbClr val="2C2D30"/>
              </a:solidFill>
            </a:endParaRPr>
          </a:p>
          <a:p>
            <a:pPr>
              <a:spcBef>
                <a:spcPts val="0"/>
              </a:spcBef>
            </a:pPr>
            <a:endParaRPr lang="en-US" sz="1600" smtClean="0">
              <a:solidFill>
                <a:srgbClr val="2C2D3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smtClean="0">
                <a:solidFill>
                  <a:srgbClr val="2C2D30"/>
                </a:solidFill>
              </a:rPr>
              <a:t>Focused on designing a secure AWS environment and switching to Infrastructure as code</a:t>
            </a:r>
            <a:endParaRPr lang="en-US" sz="1600" dirty="0">
              <a:solidFill>
                <a:srgbClr val="2C2D30"/>
              </a:solidFill>
            </a:endParaRPr>
          </a:p>
        </p:txBody>
      </p:sp>
      <p:sp>
        <p:nvSpPr>
          <p:cNvPr id="18" name="Shape 175"/>
          <p:cNvSpPr txBox="1">
            <a:spLocks/>
          </p:cNvSpPr>
          <p:nvPr/>
        </p:nvSpPr>
        <p:spPr>
          <a:xfrm>
            <a:off x="5008600" y="1543850"/>
            <a:ext cx="3671700" cy="234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b="1" smtClean="0">
                <a:solidFill>
                  <a:srgbClr val="2C2D30"/>
                </a:solidFill>
              </a:rPr>
              <a:t>Phase 1: </a:t>
            </a:r>
          </a:p>
          <a:p>
            <a:pPr>
              <a:spcBef>
                <a:spcPts val="0"/>
              </a:spcBef>
            </a:pPr>
            <a:endParaRPr lang="en-US" sz="1800" b="1" smtClean="0">
              <a:solidFill>
                <a:srgbClr val="2C2D30"/>
              </a:solidFill>
            </a:endParaRPr>
          </a:p>
          <a:p>
            <a:pPr>
              <a:spcBef>
                <a:spcPts val="0"/>
              </a:spcBef>
            </a:pPr>
            <a:endParaRPr lang="en-US" sz="1600" smtClean="0">
              <a:solidFill>
                <a:srgbClr val="2C2D3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smtClean="0">
                <a:solidFill>
                  <a:srgbClr val="2C2D30"/>
                </a:solidFill>
              </a:rPr>
              <a:t>Refined the solution by introducing Docker, Continuous integration, and Continuous Delivery</a:t>
            </a:r>
            <a:endParaRPr lang="en-US" sz="1600" dirty="0">
              <a:solidFill>
                <a:srgbClr val="2C2D30"/>
              </a:solidFill>
            </a:endParaRPr>
          </a:p>
        </p:txBody>
      </p:sp>
      <p:cxnSp>
        <p:nvCxnSpPr>
          <p:cNvPr id="19" name="Shape 176"/>
          <p:cNvCxnSpPr/>
          <p:nvPr/>
        </p:nvCxnSpPr>
        <p:spPr>
          <a:xfrm>
            <a:off x="398525" y="2470975"/>
            <a:ext cx="8531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20" name="Shape 177"/>
          <p:cNvSpPr/>
          <p:nvPr/>
        </p:nvSpPr>
        <p:spPr>
          <a:xfrm>
            <a:off x="1818275" y="2352625"/>
            <a:ext cx="261600" cy="236700"/>
          </a:xfrm>
          <a:prstGeom prst="ellipse">
            <a:avLst/>
          </a:prstGeom>
          <a:solidFill>
            <a:srgbClr val="93C47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178"/>
          <p:cNvSpPr/>
          <p:nvPr/>
        </p:nvSpPr>
        <p:spPr>
          <a:xfrm>
            <a:off x="6713650" y="2352625"/>
            <a:ext cx="261600" cy="2367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173"/>
          <p:cNvSpPr txBox="1">
            <a:spLocks/>
          </p:cNvSpPr>
          <p:nvPr/>
        </p:nvSpPr>
        <p:spPr>
          <a:xfrm>
            <a:off x="1053600" y="868639"/>
            <a:ext cx="7036800" cy="1013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dirty="0" smtClean="0"/>
              <a:t>Timeline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396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Setup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148"/>
            <a:ext cx="9144000" cy="91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726" y="-943054"/>
            <a:ext cx="578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299FF"/>
                </a:solidFill>
                <a:latin typeface="Gotham Rounded Bold"/>
                <a:cs typeface="Gotham Rounded Bold"/>
              </a:rPr>
              <a:t>(NOTE: PASTE IN PHOTO AND SEND BEHIND FOREGROUND GRAPHIC FOR CROP)</a:t>
            </a:r>
            <a:endParaRPr lang="en-US" dirty="0">
              <a:solidFill>
                <a:srgbClr val="2299FF"/>
              </a:solidFill>
              <a:latin typeface="Gotham Rounded Bold"/>
              <a:cs typeface="Gotham Rounded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82" y="-613154"/>
            <a:ext cx="2745889" cy="2281985"/>
          </a:xfrm>
          <a:prstGeom prst="rect">
            <a:avLst/>
          </a:prstGeom>
        </p:spPr>
      </p:pic>
      <p:sp>
        <p:nvSpPr>
          <p:cNvPr id="12" name="Shape 184"/>
          <p:cNvSpPr txBox="1">
            <a:spLocks/>
          </p:cNvSpPr>
          <p:nvPr/>
        </p:nvSpPr>
        <p:spPr>
          <a:xfrm>
            <a:off x="428625" y="1128606"/>
            <a:ext cx="8703600" cy="289681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2C2D30"/>
                </a:solidFill>
              </a:rPr>
              <a:t>Flux7 Engage: </a:t>
            </a:r>
          </a:p>
          <a:p>
            <a:pPr>
              <a:spcBef>
                <a:spcPts val="0"/>
              </a:spcBef>
            </a:pPr>
            <a:endParaRPr lang="en-US" sz="1800" b="1" dirty="0">
              <a:solidFill>
                <a:srgbClr val="2C2D3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800" dirty="0" smtClean="0">
                <a:solidFill>
                  <a:srgbClr val="2C2D30"/>
                </a:solidFill>
              </a:rPr>
              <a:t>                   Paired up Flux7 architects with Fugro engineers </a:t>
            </a:r>
          </a:p>
          <a:p>
            <a:pPr algn="l">
              <a:spcBef>
                <a:spcPts val="0"/>
              </a:spcBef>
            </a:pPr>
            <a:endParaRPr lang="en-US" sz="1800" dirty="0" smtClean="0">
              <a:solidFill>
                <a:srgbClr val="2C2D30"/>
              </a:solidFill>
            </a:endParaRPr>
          </a:p>
          <a:p>
            <a:pPr algn="l">
              <a:spcBef>
                <a:spcPts val="0"/>
              </a:spcBef>
            </a:pPr>
            <a:endParaRPr lang="en-US" sz="1800" dirty="0" smtClean="0">
              <a:solidFill>
                <a:srgbClr val="2C2D3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2C2D30"/>
                </a:solidFill>
              </a:rPr>
              <a:t>     Conducted daily office hours, knowledge transfer, and debugging sessions</a:t>
            </a:r>
            <a:endParaRPr lang="en-US" sz="1800" dirty="0">
              <a:solidFill>
                <a:srgbClr val="2C2D30"/>
              </a:solidFill>
            </a:endParaRPr>
          </a:p>
        </p:txBody>
      </p:sp>
      <p:pic>
        <p:nvPicPr>
          <p:cNvPr id="13" name="Shape 1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76" y="1707937"/>
            <a:ext cx="692475" cy="76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077" y="2565822"/>
            <a:ext cx="692474" cy="75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UGRO Office Assisted Remote Services (OAR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Setup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588" y="1480452"/>
            <a:ext cx="6823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How do we support a unique, real-time application with broadcast messages and web-sockets where some services exist together?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How do we version a web application and deploy new features in the application efficiently and globally?</a:t>
            </a:r>
          </a:p>
          <a:p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How do we support future development, especially when additional micro-services might be employed?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694" y="52781"/>
            <a:ext cx="2516972" cy="67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Arial"/>
                <a:cs typeface="Arial"/>
              </a:rPr>
              <a:t>Challenges</a:t>
            </a:r>
            <a:endParaRPr lang="en-US" sz="3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2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1543</TotalTime>
  <Words>1437</Words>
  <Application>Microsoft Office PowerPoint</Application>
  <PresentationFormat>On-screen Show (16:9)</PresentationFormat>
  <Paragraphs>188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Gotham Rounded Bold</vt:lpstr>
      <vt:lpstr>Proxima Nova</vt:lpstr>
      <vt:lpstr>Titillium Web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Blanchard, Jay</cp:lastModifiedBy>
  <cp:revision>172</cp:revision>
  <dcterms:created xsi:type="dcterms:W3CDTF">2010-04-12T23:12:02Z</dcterms:created>
  <dcterms:modified xsi:type="dcterms:W3CDTF">2016-06-14T11:52:16Z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